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6366FB" w14:textId="77777777" w:rsidR="0050112E" w:rsidRDefault="0050112E" w:rsidP="00886521">
      <w:pPr>
        <w:pStyle w:val="Heading1"/>
        <w:rPr>
          <w:rFonts w:ascii="Arial" w:hAnsi="Arial" w:cs="Arial"/>
          <w:b/>
          <w:bCs/>
          <w:color w:val="000000" w:themeColor="text1"/>
          <w:sz w:val="24"/>
          <w:szCs w:val="24"/>
        </w:rPr>
      </w:pPr>
    </w:p>
    <w:p w14:paraId="088C3833" w14:textId="3B3975A7" w:rsidR="002C482E" w:rsidRPr="00F44D89" w:rsidRDefault="00182096" w:rsidP="00886521">
      <w:pPr>
        <w:pStyle w:val="Heading1"/>
        <w:rPr>
          <w:rFonts w:ascii="Arial" w:hAnsi="Arial" w:cs="Arial"/>
          <w:b/>
          <w:bCs/>
          <w:sz w:val="28"/>
          <w:szCs w:val="28"/>
        </w:rPr>
      </w:pPr>
      <w:bookmarkStart w:id="0" w:name="_Toc220045925"/>
      <w:r w:rsidRPr="00F44D89">
        <w:rPr>
          <w:rFonts w:ascii="Arial" w:hAnsi="Arial" w:cs="Arial"/>
          <w:b/>
          <w:bCs/>
          <w:color w:val="000000" w:themeColor="text1"/>
          <w:sz w:val="28"/>
          <w:szCs w:val="28"/>
        </w:rPr>
        <w:t xml:space="preserve">Hythe to Folkestone Walk: Art and </w:t>
      </w:r>
      <w:r w:rsidR="006A6141" w:rsidRPr="00F44D89">
        <w:rPr>
          <w:rFonts w:ascii="Arial" w:hAnsi="Arial" w:cs="Arial"/>
          <w:b/>
          <w:bCs/>
          <w:color w:val="000000" w:themeColor="text1"/>
          <w:sz w:val="28"/>
          <w:szCs w:val="28"/>
        </w:rPr>
        <w:t>Nostalgia</w:t>
      </w:r>
      <w:r w:rsidRPr="00F44D89">
        <w:rPr>
          <w:rFonts w:ascii="Arial" w:hAnsi="Arial" w:cs="Arial"/>
          <w:b/>
          <w:bCs/>
          <w:color w:val="000000" w:themeColor="text1"/>
          <w:sz w:val="28"/>
          <w:szCs w:val="28"/>
        </w:rPr>
        <w:t xml:space="preserve"> </w:t>
      </w:r>
      <w:r w:rsidR="00B47DDC" w:rsidRPr="00F44D89">
        <w:rPr>
          <w:rFonts w:ascii="Arial" w:hAnsi="Arial" w:cs="Arial"/>
          <w:b/>
          <w:bCs/>
          <w:color w:val="000000" w:themeColor="text1"/>
          <w:sz w:val="28"/>
          <w:szCs w:val="28"/>
        </w:rPr>
        <w:t>a</w:t>
      </w:r>
      <w:r w:rsidRPr="00F44D89">
        <w:rPr>
          <w:rFonts w:ascii="Arial" w:hAnsi="Arial" w:cs="Arial"/>
          <w:b/>
          <w:bCs/>
          <w:color w:val="000000" w:themeColor="text1"/>
          <w:sz w:val="28"/>
          <w:szCs w:val="28"/>
        </w:rPr>
        <w:t xml:space="preserve">ccessibility </w:t>
      </w:r>
      <w:r w:rsidR="00B47DDC" w:rsidRPr="00F44D89">
        <w:rPr>
          <w:rFonts w:ascii="Arial" w:hAnsi="Arial" w:cs="Arial"/>
          <w:b/>
          <w:bCs/>
          <w:color w:val="000000" w:themeColor="text1"/>
          <w:sz w:val="28"/>
          <w:szCs w:val="28"/>
        </w:rPr>
        <w:t>g</w:t>
      </w:r>
      <w:r w:rsidRPr="00F44D89">
        <w:rPr>
          <w:rFonts w:ascii="Arial" w:hAnsi="Arial" w:cs="Arial"/>
          <w:b/>
          <w:bCs/>
          <w:color w:val="000000" w:themeColor="text1"/>
          <w:sz w:val="28"/>
          <w:szCs w:val="28"/>
        </w:rPr>
        <w:t>uide</w:t>
      </w:r>
      <w:bookmarkEnd w:id="0"/>
      <w:r w:rsidR="002C482E" w:rsidRPr="00F44D89">
        <w:rPr>
          <w:rFonts w:ascii="Arial" w:hAnsi="Arial" w:cs="Arial"/>
          <w:b/>
          <w:bCs/>
          <w:color w:val="000000" w:themeColor="text1"/>
          <w:sz w:val="28"/>
          <w:szCs w:val="28"/>
        </w:rPr>
        <w:br/>
      </w:r>
      <w:r w:rsidR="002C482E" w:rsidRPr="00F44D89">
        <w:rPr>
          <w:rFonts w:ascii="Arial" w:hAnsi="Arial" w:cs="Arial"/>
          <w:b/>
          <w:bCs/>
          <w:color w:val="000000" w:themeColor="text1"/>
          <w:sz w:val="28"/>
          <w:szCs w:val="28"/>
        </w:rPr>
        <w:br/>
      </w:r>
    </w:p>
    <w:sdt>
      <w:sdtPr>
        <w:rPr>
          <w:rFonts w:ascii="Arial" w:eastAsia="Times New Roman" w:hAnsi="Arial" w:cs="Arial"/>
          <w:b w:val="0"/>
          <w:bCs w:val="0"/>
          <w:color w:val="auto"/>
          <w:sz w:val="24"/>
          <w:szCs w:val="24"/>
          <w:lang w:val="en-GB" w:eastAsia="en-GB"/>
        </w:rPr>
        <w:id w:val="-1517383109"/>
        <w:docPartObj>
          <w:docPartGallery w:val="Table of Contents"/>
          <w:docPartUnique/>
        </w:docPartObj>
      </w:sdtPr>
      <w:sdtEndPr>
        <w:rPr>
          <w:noProof/>
        </w:rPr>
      </w:sdtEndPr>
      <w:sdtContent>
        <w:p w14:paraId="0654BC72" w14:textId="511CA3DF" w:rsidR="002C482E" w:rsidRPr="00F44D89" w:rsidRDefault="002C482E">
          <w:pPr>
            <w:pStyle w:val="TOCHeading"/>
            <w:rPr>
              <w:rFonts w:ascii="Arial" w:hAnsi="Arial" w:cs="Arial"/>
            </w:rPr>
          </w:pPr>
          <w:r w:rsidRPr="00F44D89">
            <w:rPr>
              <w:rFonts w:ascii="Arial" w:hAnsi="Arial" w:cs="Arial"/>
            </w:rPr>
            <w:t>Table of Contents</w:t>
          </w:r>
        </w:p>
        <w:p w14:paraId="5DC3C496" w14:textId="11231346" w:rsidR="00F44D89" w:rsidRPr="00F44D89" w:rsidRDefault="002C482E">
          <w:pPr>
            <w:pStyle w:val="TOC1"/>
            <w:tabs>
              <w:tab w:val="right" w:leader="dot" w:pos="9016"/>
            </w:tabs>
            <w:rPr>
              <w:rFonts w:ascii="Arial" w:eastAsiaTheme="minorEastAsia" w:hAnsi="Arial" w:cs="Arial"/>
              <w:b w:val="0"/>
              <w:bCs w:val="0"/>
              <w:i w:val="0"/>
              <w:iCs w:val="0"/>
              <w:noProof/>
              <w:kern w:val="2"/>
              <w:sz w:val="28"/>
              <w:szCs w:val="28"/>
              <w14:ligatures w14:val="standardContextual"/>
            </w:rPr>
          </w:pPr>
          <w:r w:rsidRPr="00F44D89">
            <w:rPr>
              <w:rFonts w:ascii="Arial" w:hAnsi="Arial" w:cs="Arial"/>
              <w:b w:val="0"/>
              <w:bCs w:val="0"/>
              <w:i w:val="0"/>
              <w:iCs w:val="0"/>
              <w:sz w:val="28"/>
              <w:szCs w:val="28"/>
            </w:rPr>
            <w:fldChar w:fldCharType="begin"/>
          </w:r>
          <w:r w:rsidRPr="00F44D89">
            <w:rPr>
              <w:rFonts w:ascii="Arial" w:hAnsi="Arial" w:cs="Arial"/>
              <w:b w:val="0"/>
              <w:bCs w:val="0"/>
              <w:i w:val="0"/>
              <w:iCs w:val="0"/>
              <w:sz w:val="28"/>
              <w:szCs w:val="28"/>
            </w:rPr>
            <w:instrText xml:space="preserve"> TOC \o "1-3" \h \z \u </w:instrText>
          </w:r>
          <w:r w:rsidRPr="00F44D89">
            <w:rPr>
              <w:rFonts w:ascii="Arial" w:hAnsi="Arial" w:cs="Arial"/>
              <w:b w:val="0"/>
              <w:bCs w:val="0"/>
              <w:i w:val="0"/>
              <w:iCs w:val="0"/>
              <w:sz w:val="28"/>
              <w:szCs w:val="28"/>
            </w:rPr>
            <w:fldChar w:fldCharType="separate"/>
          </w:r>
          <w:hyperlink w:anchor="_Toc220045925" w:history="1">
            <w:r w:rsidR="00F44D89" w:rsidRPr="00F44D89">
              <w:rPr>
                <w:rStyle w:val="Hyperlink"/>
                <w:rFonts w:ascii="Arial" w:hAnsi="Arial" w:cs="Arial"/>
                <w:noProof/>
                <w:sz w:val="28"/>
                <w:szCs w:val="28"/>
              </w:rPr>
              <w:t>Hythe to Folkestone Walk: Art and Nostalgia accessibility guide</w:t>
            </w:r>
            <w:r w:rsidR="00F44D89" w:rsidRPr="00F44D89">
              <w:rPr>
                <w:rFonts w:ascii="Arial" w:hAnsi="Arial" w:cs="Arial"/>
                <w:noProof/>
                <w:webHidden/>
                <w:sz w:val="28"/>
                <w:szCs w:val="28"/>
              </w:rPr>
              <w:tab/>
            </w:r>
            <w:r w:rsidR="00F44D89" w:rsidRPr="00F44D89">
              <w:rPr>
                <w:rFonts w:ascii="Arial" w:hAnsi="Arial" w:cs="Arial"/>
                <w:noProof/>
                <w:webHidden/>
                <w:sz w:val="28"/>
                <w:szCs w:val="28"/>
              </w:rPr>
              <w:fldChar w:fldCharType="begin"/>
            </w:r>
            <w:r w:rsidR="00F44D89" w:rsidRPr="00F44D89">
              <w:rPr>
                <w:rFonts w:ascii="Arial" w:hAnsi="Arial" w:cs="Arial"/>
                <w:noProof/>
                <w:webHidden/>
                <w:sz w:val="28"/>
                <w:szCs w:val="28"/>
              </w:rPr>
              <w:instrText xml:space="preserve"> PAGEREF _Toc220045925 \h </w:instrText>
            </w:r>
            <w:r w:rsidR="00F44D89" w:rsidRPr="00F44D89">
              <w:rPr>
                <w:rFonts w:ascii="Arial" w:hAnsi="Arial" w:cs="Arial"/>
                <w:noProof/>
                <w:webHidden/>
                <w:sz w:val="28"/>
                <w:szCs w:val="28"/>
              </w:rPr>
            </w:r>
            <w:r w:rsidR="00F44D89" w:rsidRPr="00F44D89">
              <w:rPr>
                <w:rFonts w:ascii="Arial" w:hAnsi="Arial" w:cs="Arial"/>
                <w:noProof/>
                <w:webHidden/>
                <w:sz w:val="28"/>
                <w:szCs w:val="28"/>
              </w:rPr>
              <w:fldChar w:fldCharType="separate"/>
            </w:r>
            <w:r w:rsidR="00F44D89" w:rsidRPr="00F44D89">
              <w:rPr>
                <w:rFonts w:ascii="Arial" w:hAnsi="Arial" w:cs="Arial"/>
                <w:noProof/>
                <w:webHidden/>
                <w:sz w:val="28"/>
                <w:szCs w:val="28"/>
              </w:rPr>
              <w:t>1</w:t>
            </w:r>
            <w:r w:rsidR="00F44D89" w:rsidRPr="00F44D89">
              <w:rPr>
                <w:rFonts w:ascii="Arial" w:hAnsi="Arial" w:cs="Arial"/>
                <w:noProof/>
                <w:webHidden/>
                <w:sz w:val="28"/>
                <w:szCs w:val="28"/>
              </w:rPr>
              <w:fldChar w:fldCharType="end"/>
            </w:r>
          </w:hyperlink>
        </w:p>
        <w:p w14:paraId="3A59864F" w14:textId="6B9D41D2" w:rsidR="00F44D89" w:rsidRPr="00F44D89" w:rsidRDefault="00F44D89">
          <w:pPr>
            <w:pStyle w:val="TOC2"/>
            <w:tabs>
              <w:tab w:val="right" w:leader="dot" w:pos="9016"/>
            </w:tabs>
            <w:rPr>
              <w:rFonts w:ascii="Arial" w:eastAsiaTheme="minorEastAsia" w:hAnsi="Arial" w:cs="Arial"/>
              <w:b w:val="0"/>
              <w:bCs w:val="0"/>
              <w:noProof/>
              <w:kern w:val="2"/>
              <w:sz w:val="28"/>
              <w:szCs w:val="28"/>
              <w14:ligatures w14:val="standardContextual"/>
            </w:rPr>
          </w:pPr>
          <w:hyperlink w:anchor="_Toc220045926" w:history="1">
            <w:r w:rsidRPr="00F44D89">
              <w:rPr>
                <w:rStyle w:val="Hyperlink"/>
                <w:rFonts w:ascii="Arial" w:hAnsi="Arial" w:cs="Arial"/>
                <w:noProof/>
                <w:sz w:val="28"/>
                <w:szCs w:val="28"/>
              </w:rPr>
              <w:t>About this Guide</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_Toc220045926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2</w:t>
            </w:r>
            <w:r w:rsidRPr="00F44D89">
              <w:rPr>
                <w:rFonts w:ascii="Arial" w:hAnsi="Arial" w:cs="Arial"/>
                <w:noProof/>
                <w:webHidden/>
                <w:sz w:val="28"/>
                <w:szCs w:val="28"/>
              </w:rPr>
              <w:fldChar w:fldCharType="end"/>
            </w:r>
          </w:hyperlink>
        </w:p>
        <w:p w14:paraId="17825A0C" w14:textId="27369ADB" w:rsidR="00F44D89" w:rsidRPr="00F44D89" w:rsidRDefault="00F44D89">
          <w:pPr>
            <w:pStyle w:val="TOC3"/>
            <w:tabs>
              <w:tab w:val="right" w:leader="dot" w:pos="9016"/>
            </w:tabs>
            <w:rPr>
              <w:rFonts w:ascii="Arial" w:eastAsiaTheme="minorEastAsia" w:hAnsi="Arial" w:cs="Arial"/>
              <w:noProof/>
              <w:kern w:val="2"/>
              <w:sz w:val="28"/>
              <w:szCs w:val="28"/>
              <w14:ligatures w14:val="standardContextual"/>
            </w:rPr>
          </w:pPr>
          <w:hyperlink w:anchor="_Toc220045927" w:history="1">
            <w:r w:rsidRPr="00F44D89">
              <w:rPr>
                <w:rStyle w:val="Hyperlink"/>
                <w:rFonts w:ascii="Arial" w:hAnsi="Arial" w:cs="Arial"/>
                <w:b/>
                <w:bCs/>
                <w:noProof/>
                <w:sz w:val="28"/>
                <w:szCs w:val="28"/>
              </w:rPr>
              <w:t>Google Maps 360 View</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_Toc220045927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2</w:t>
            </w:r>
            <w:r w:rsidRPr="00F44D89">
              <w:rPr>
                <w:rFonts w:ascii="Arial" w:hAnsi="Arial" w:cs="Arial"/>
                <w:noProof/>
                <w:webHidden/>
                <w:sz w:val="28"/>
                <w:szCs w:val="28"/>
              </w:rPr>
              <w:fldChar w:fldCharType="end"/>
            </w:r>
          </w:hyperlink>
        </w:p>
        <w:p w14:paraId="7EC52D90" w14:textId="41080AD7" w:rsidR="00F44D89" w:rsidRPr="00F44D89" w:rsidRDefault="00F44D89">
          <w:pPr>
            <w:pStyle w:val="TOC3"/>
            <w:tabs>
              <w:tab w:val="right" w:leader="dot" w:pos="9016"/>
            </w:tabs>
            <w:rPr>
              <w:rFonts w:ascii="Arial" w:eastAsiaTheme="minorEastAsia" w:hAnsi="Arial" w:cs="Arial"/>
              <w:noProof/>
              <w:kern w:val="2"/>
              <w:sz w:val="28"/>
              <w:szCs w:val="28"/>
              <w14:ligatures w14:val="standardContextual"/>
            </w:rPr>
          </w:pPr>
          <w:hyperlink w:anchor="_Toc220045928" w:history="1">
            <w:r w:rsidRPr="00F44D89">
              <w:rPr>
                <w:rStyle w:val="Hyperlink"/>
                <w:rFonts w:ascii="Arial" w:hAnsi="Arial" w:cs="Arial"/>
                <w:b/>
                <w:bCs/>
                <w:noProof/>
                <w:sz w:val="28"/>
                <w:szCs w:val="28"/>
              </w:rPr>
              <w:t>How to use what3words</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_Toc220045928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2</w:t>
            </w:r>
            <w:r w:rsidRPr="00F44D89">
              <w:rPr>
                <w:rFonts w:ascii="Arial" w:hAnsi="Arial" w:cs="Arial"/>
                <w:noProof/>
                <w:webHidden/>
                <w:sz w:val="28"/>
                <w:szCs w:val="28"/>
              </w:rPr>
              <w:fldChar w:fldCharType="end"/>
            </w:r>
          </w:hyperlink>
        </w:p>
        <w:p w14:paraId="6D71D7C8" w14:textId="1F32A350" w:rsidR="00F44D89" w:rsidRPr="00F44D89" w:rsidRDefault="00F44D89">
          <w:pPr>
            <w:pStyle w:val="TOC2"/>
            <w:tabs>
              <w:tab w:val="right" w:leader="dot" w:pos="9016"/>
            </w:tabs>
            <w:rPr>
              <w:rFonts w:ascii="Arial" w:eastAsiaTheme="minorEastAsia" w:hAnsi="Arial" w:cs="Arial"/>
              <w:b w:val="0"/>
              <w:bCs w:val="0"/>
              <w:noProof/>
              <w:kern w:val="2"/>
              <w:sz w:val="28"/>
              <w:szCs w:val="28"/>
              <w14:ligatures w14:val="standardContextual"/>
            </w:rPr>
          </w:pPr>
          <w:hyperlink w:anchor="_Toc220045929" w:history="1">
            <w:r w:rsidRPr="00F44D89">
              <w:rPr>
                <w:rStyle w:val="Hyperlink"/>
                <w:rFonts w:ascii="Arial" w:hAnsi="Arial" w:cs="Arial"/>
                <w:noProof/>
                <w:sz w:val="28"/>
                <w:szCs w:val="28"/>
              </w:rPr>
              <w:t>Overview</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_Toc220045929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3</w:t>
            </w:r>
            <w:r w:rsidRPr="00F44D89">
              <w:rPr>
                <w:rFonts w:ascii="Arial" w:hAnsi="Arial" w:cs="Arial"/>
                <w:noProof/>
                <w:webHidden/>
                <w:sz w:val="28"/>
                <w:szCs w:val="28"/>
              </w:rPr>
              <w:fldChar w:fldCharType="end"/>
            </w:r>
          </w:hyperlink>
        </w:p>
        <w:p w14:paraId="43701834" w14:textId="1E9F84C9" w:rsidR="00F44D89" w:rsidRPr="00F44D89" w:rsidRDefault="00F44D89">
          <w:pPr>
            <w:pStyle w:val="TOC2"/>
            <w:tabs>
              <w:tab w:val="right" w:leader="dot" w:pos="9016"/>
            </w:tabs>
            <w:rPr>
              <w:rFonts w:ascii="Arial" w:eastAsiaTheme="minorEastAsia" w:hAnsi="Arial" w:cs="Arial"/>
              <w:b w:val="0"/>
              <w:bCs w:val="0"/>
              <w:noProof/>
              <w:kern w:val="2"/>
              <w:sz w:val="28"/>
              <w:szCs w:val="28"/>
              <w14:ligatures w14:val="standardContextual"/>
            </w:rPr>
          </w:pPr>
          <w:hyperlink w:anchor="_Toc220045930" w:history="1">
            <w:r w:rsidRPr="00F44D89">
              <w:rPr>
                <w:rStyle w:val="Hyperlink"/>
                <w:rFonts w:ascii="Arial" w:hAnsi="Arial" w:cs="Arial"/>
                <w:noProof/>
                <w:sz w:val="28"/>
                <w:szCs w:val="28"/>
              </w:rPr>
              <w:t>Accessible Parking</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_Toc220045930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3</w:t>
            </w:r>
            <w:r w:rsidRPr="00F44D89">
              <w:rPr>
                <w:rFonts w:ascii="Arial" w:hAnsi="Arial" w:cs="Arial"/>
                <w:noProof/>
                <w:webHidden/>
                <w:sz w:val="28"/>
                <w:szCs w:val="28"/>
              </w:rPr>
              <w:fldChar w:fldCharType="end"/>
            </w:r>
          </w:hyperlink>
        </w:p>
        <w:p w14:paraId="3E5D692B" w14:textId="22E2ACE9" w:rsidR="00F44D89" w:rsidRPr="00F44D89" w:rsidRDefault="00F44D89">
          <w:pPr>
            <w:pStyle w:val="TOC2"/>
            <w:tabs>
              <w:tab w:val="right" w:leader="dot" w:pos="9016"/>
            </w:tabs>
            <w:rPr>
              <w:rFonts w:ascii="Arial" w:eastAsiaTheme="minorEastAsia" w:hAnsi="Arial" w:cs="Arial"/>
              <w:b w:val="0"/>
              <w:bCs w:val="0"/>
              <w:noProof/>
              <w:kern w:val="2"/>
              <w:sz w:val="28"/>
              <w:szCs w:val="28"/>
              <w14:ligatures w14:val="standardContextual"/>
            </w:rPr>
          </w:pPr>
          <w:hyperlink w:anchor="_Toc220045931" w:history="1">
            <w:r w:rsidRPr="00F44D89">
              <w:rPr>
                <w:rStyle w:val="Hyperlink"/>
                <w:rFonts w:ascii="Arial" w:hAnsi="Arial" w:cs="Arial"/>
                <w:noProof/>
                <w:sz w:val="28"/>
                <w:szCs w:val="28"/>
              </w:rPr>
              <w:t>Accessible Toilets</w:t>
            </w:r>
            <w:r w:rsidRPr="00F44D89">
              <w:rPr>
                <w:rFonts w:ascii="Arial" w:hAnsi="Arial" w:cs="Arial"/>
                <w:noProof/>
                <w:webHidden/>
                <w:sz w:val="28"/>
                <w:szCs w:val="28"/>
              </w:rPr>
              <w:tab/>
            </w:r>
            <w:r w:rsidRPr="00F44D89">
              <w:rPr>
                <w:rFonts w:ascii="Arial" w:hAnsi="Arial" w:cs="Arial"/>
                <w:noProof/>
                <w:webHidden/>
                <w:sz w:val="28"/>
                <w:szCs w:val="28"/>
              </w:rPr>
              <w:fldChar w:fldCharType="begin"/>
            </w:r>
            <w:r w:rsidRPr="00F44D89">
              <w:rPr>
                <w:rFonts w:ascii="Arial" w:hAnsi="Arial" w:cs="Arial"/>
                <w:noProof/>
                <w:webHidden/>
                <w:sz w:val="28"/>
                <w:szCs w:val="28"/>
              </w:rPr>
              <w:instrText xml:space="preserve"> PAGEREF _Toc220045931 \h </w:instrText>
            </w:r>
            <w:r w:rsidRPr="00F44D89">
              <w:rPr>
                <w:rFonts w:ascii="Arial" w:hAnsi="Arial" w:cs="Arial"/>
                <w:noProof/>
                <w:webHidden/>
                <w:sz w:val="28"/>
                <w:szCs w:val="28"/>
              </w:rPr>
            </w:r>
            <w:r w:rsidRPr="00F44D89">
              <w:rPr>
                <w:rFonts w:ascii="Arial" w:hAnsi="Arial" w:cs="Arial"/>
                <w:noProof/>
                <w:webHidden/>
                <w:sz w:val="28"/>
                <w:szCs w:val="28"/>
              </w:rPr>
              <w:fldChar w:fldCharType="separate"/>
            </w:r>
            <w:r w:rsidRPr="00F44D89">
              <w:rPr>
                <w:rFonts w:ascii="Arial" w:hAnsi="Arial" w:cs="Arial"/>
                <w:noProof/>
                <w:webHidden/>
                <w:sz w:val="28"/>
                <w:szCs w:val="28"/>
              </w:rPr>
              <w:t>5</w:t>
            </w:r>
            <w:r w:rsidRPr="00F44D89">
              <w:rPr>
                <w:rFonts w:ascii="Arial" w:hAnsi="Arial" w:cs="Arial"/>
                <w:noProof/>
                <w:webHidden/>
                <w:sz w:val="28"/>
                <w:szCs w:val="28"/>
              </w:rPr>
              <w:fldChar w:fldCharType="end"/>
            </w:r>
          </w:hyperlink>
        </w:p>
        <w:p w14:paraId="0CEA742F" w14:textId="20986E24" w:rsidR="00825EC0" w:rsidRPr="00224B07" w:rsidRDefault="002C482E" w:rsidP="00825EC0">
          <w:pPr>
            <w:rPr>
              <w:rFonts w:ascii="Arial" w:hAnsi="Arial" w:cs="Arial"/>
            </w:rPr>
          </w:pPr>
          <w:r w:rsidRPr="00F44D89">
            <w:rPr>
              <w:rFonts w:ascii="Arial" w:hAnsi="Arial" w:cs="Arial"/>
              <w:noProof/>
              <w:sz w:val="28"/>
              <w:szCs w:val="28"/>
            </w:rPr>
            <w:fldChar w:fldCharType="end"/>
          </w:r>
        </w:p>
      </w:sdtContent>
    </w:sdt>
    <w:p w14:paraId="564068DE" w14:textId="4E5E1616" w:rsidR="002C0FD9" w:rsidRPr="00224B07" w:rsidRDefault="00825EC0" w:rsidP="00347631">
      <w:pPr>
        <w:pStyle w:val="Heading2"/>
      </w:pPr>
      <w:r w:rsidRPr="00224B07">
        <w:br w:type="page"/>
      </w:r>
      <w:bookmarkStart w:id="1" w:name="_Toc220045926"/>
      <w:r w:rsidR="00E20164" w:rsidRPr="00347631">
        <w:lastRenderedPageBreak/>
        <w:t xml:space="preserve">About this </w:t>
      </w:r>
      <w:r w:rsidR="00D338EC" w:rsidRPr="00347631">
        <w:t>G</w:t>
      </w:r>
      <w:r w:rsidR="00E20164" w:rsidRPr="00347631">
        <w:t>uide</w:t>
      </w:r>
      <w:bookmarkEnd w:id="1"/>
      <w:r w:rsidR="00483329" w:rsidRPr="00224B07">
        <w:t xml:space="preserve"> </w:t>
      </w:r>
    </w:p>
    <w:p w14:paraId="7E421870" w14:textId="77777777" w:rsidR="00FC181F" w:rsidRPr="00224B07" w:rsidRDefault="00FC181F" w:rsidP="00FC181F">
      <w:pPr>
        <w:pStyle w:val="NoSpacing"/>
        <w:rPr>
          <w:rFonts w:ascii="Arial" w:hAnsi="Arial" w:cs="Arial"/>
          <w:b/>
          <w:bCs/>
        </w:rPr>
      </w:pPr>
      <w:bookmarkStart w:id="2" w:name="_Toc214805247"/>
      <w:r w:rsidRPr="00224B07">
        <w:rPr>
          <w:rFonts w:ascii="Arial" w:hAnsi="Arial" w:cs="Arial"/>
        </w:rPr>
        <w:t>This accessibility guide is an accompaniment to the following guides which describe the route:</w:t>
      </w:r>
      <w:bookmarkEnd w:id="2"/>
    </w:p>
    <w:p w14:paraId="48B0847C" w14:textId="77777777" w:rsidR="00FC181F" w:rsidRPr="00CE5656" w:rsidRDefault="00FC181F" w:rsidP="00FC181F">
      <w:pPr>
        <w:numPr>
          <w:ilvl w:val="0"/>
          <w:numId w:val="15"/>
        </w:numPr>
        <w:spacing w:before="100" w:beforeAutospacing="1" w:after="100" w:afterAutospacing="1"/>
        <w:rPr>
          <w:rFonts w:ascii="Arial" w:hAnsi="Arial" w:cs="Arial"/>
          <w:b/>
          <w:bCs/>
        </w:rPr>
      </w:pPr>
      <w:hyperlink r:id="rId11" w:history="1">
        <w:r w:rsidRPr="00CE5656">
          <w:rPr>
            <w:rStyle w:val="Hyperlink"/>
            <w:rFonts w:ascii="Arial" w:hAnsi="Arial" w:cs="Arial"/>
          </w:rPr>
          <w:t>Hythe to Folkestone Art and Nostalgia</w:t>
        </w:r>
      </w:hyperlink>
    </w:p>
    <w:p w14:paraId="36D7765E" w14:textId="77777777" w:rsidR="00FC181F" w:rsidRPr="00CE5656" w:rsidRDefault="00FC181F" w:rsidP="00FC181F">
      <w:pPr>
        <w:numPr>
          <w:ilvl w:val="0"/>
          <w:numId w:val="15"/>
        </w:numPr>
        <w:spacing w:before="100" w:beforeAutospacing="1" w:after="100" w:afterAutospacing="1"/>
        <w:rPr>
          <w:rFonts w:ascii="Arial" w:hAnsi="Arial" w:cs="Arial"/>
          <w:b/>
          <w:bCs/>
        </w:rPr>
      </w:pPr>
      <w:hyperlink r:id="rId12" w:history="1">
        <w:r w:rsidRPr="00CE5656">
          <w:rPr>
            <w:rStyle w:val="Hyperlink"/>
            <w:rFonts w:ascii="Arial" w:hAnsi="Arial" w:cs="Arial"/>
          </w:rPr>
          <w:t>Folkestone Harbour Arm accessibility information</w:t>
        </w:r>
      </w:hyperlink>
    </w:p>
    <w:p w14:paraId="13618E51" w14:textId="7959EEB8" w:rsidR="00246D62" w:rsidRPr="005F76DF" w:rsidRDefault="00246D62" w:rsidP="00246D62">
      <w:pPr>
        <w:pStyle w:val="NoSpacing"/>
        <w:rPr>
          <w:rFonts w:ascii="Arial" w:hAnsi="Arial" w:cs="Arial"/>
        </w:rPr>
      </w:pPr>
      <w:r w:rsidRPr="005F76DF">
        <w:rPr>
          <w:rFonts w:ascii="Arial" w:hAnsi="Arial" w:cs="Arial"/>
        </w:rPr>
        <w:t xml:space="preserve">This guide provides an overview of accessibility features and potential barriers along the route. While we have highlighted key considerations, it is not possible to include every example of every barrier. Please take care and plan thoroughly before setting out, especially at different times of the year when conditions, surfaces, and access to facilities may change. The route is shared with cyclists and joggers, so extra care is always needed. </w:t>
      </w:r>
      <w:r w:rsidR="006077EB">
        <w:rPr>
          <w:rFonts w:ascii="Arial" w:hAnsi="Arial" w:cs="Arial"/>
        </w:rPr>
        <w:t>As</w:t>
      </w:r>
      <w:r w:rsidRPr="005F76DF">
        <w:rPr>
          <w:rFonts w:ascii="Arial" w:hAnsi="Arial" w:cs="Arial"/>
        </w:rPr>
        <w:t xml:space="preserve"> the route follows the coastline, weather can be changeable, so it is advisable to check the </w:t>
      </w:r>
      <w:hyperlink r:id="rId13" w:anchor="?date=2025-11-23" w:history="1">
        <w:r w:rsidRPr="005F76DF">
          <w:rPr>
            <w:rStyle w:val="Hyperlink"/>
            <w:rFonts w:ascii="Arial" w:hAnsi="Arial" w:cs="Arial"/>
          </w:rPr>
          <w:t>local forecast</w:t>
        </w:r>
      </w:hyperlink>
      <w:r w:rsidRPr="005F76DF">
        <w:rPr>
          <w:rFonts w:ascii="Arial" w:hAnsi="Arial" w:cs="Arial"/>
        </w:rPr>
        <w:t xml:space="preserve"> before beginning your journey. Some sections may include hazards such as low walls, steep drops, and areas near water, so caution is always required.</w:t>
      </w:r>
      <w:r w:rsidRPr="005F76DF">
        <w:rPr>
          <w:rFonts w:ascii="Arial" w:hAnsi="Arial" w:cs="Arial"/>
        </w:rPr>
        <w:br/>
      </w:r>
      <w:r w:rsidR="00347197">
        <w:rPr>
          <w:rFonts w:ascii="Arial" w:hAnsi="Arial" w:cs="Arial"/>
        </w:rPr>
        <w:br/>
      </w:r>
      <w:r w:rsidRPr="005F76DF">
        <w:rPr>
          <w:rFonts w:ascii="Arial" w:hAnsi="Arial" w:cs="Arial"/>
        </w:rPr>
        <w:t xml:space="preserve">If you would like to convert this guide into an alternative format, </w:t>
      </w:r>
      <w:hyperlink r:id="rId14" w:history="1">
        <w:proofErr w:type="spellStart"/>
        <w:r w:rsidRPr="005F76DF">
          <w:rPr>
            <w:rStyle w:val="Hyperlink"/>
            <w:rFonts w:ascii="Arial" w:hAnsi="Arial" w:cs="Arial"/>
          </w:rPr>
          <w:t>RoboBraille</w:t>
        </w:r>
        <w:proofErr w:type="spellEnd"/>
      </w:hyperlink>
      <w:r w:rsidRPr="005F76DF">
        <w:rPr>
          <w:rFonts w:ascii="Arial" w:hAnsi="Arial" w:cs="Arial"/>
        </w:rPr>
        <w:t xml:space="preserve"> is a free service that converts documents into accessible formats, including audio, Braille, and e-books. </w:t>
      </w:r>
      <w:r w:rsidR="00572AA1">
        <w:rPr>
          <w:rFonts w:ascii="Arial" w:hAnsi="Arial" w:cs="Arial"/>
        </w:rPr>
        <w:br/>
      </w:r>
      <w:r w:rsidR="00572AA1">
        <w:rPr>
          <w:rFonts w:ascii="Arial" w:hAnsi="Arial" w:cs="Arial"/>
        </w:rPr>
        <w:br/>
      </w:r>
      <w:hyperlink r:id="rId15" w:history="1">
        <w:r w:rsidRPr="00360FA2">
          <w:rPr>
            <w:rStyle w:val="Hyperlink"/>
            <w:rFonts w:ascii="Arial" w:hAnsi="Arial" w:cs="Arial"/>
          </w:rPr>
          <w:t>My Computer My Way</w:t>
        </w:r>
      </w:hyperlink>
      <w:r w:rsidRPr="00360FA2">
        <w:rPr>
          <w:rFonts w:ascii="Arial" w:hAnsi="Arial" w:cs="Arial"/>
        </w:rPr>
        <w:t xml:space="preserve"> is an online guide by </w:t>
      </w:r>
      <w:proofErr w:type="spellStart"/>
      <w:r w:rsidRPr="00360FA2">
        <w:rPr>
          <w:rFonts w:ascii="Arial" w:hAnsi="Arial" w:cs="Arial"/>
        </w:rPr>
        <w:t>AbilityNet</w:t>
      </w:r>
      <w:proofErr w:type="spellEnd"/>
      <w:r w:rsidRPr="00360FA2">
        <w:rPr>
          <w:rFonts w:ascii="Arial" w:hAnsi="Arial" w:cs="Arial"/>
        </w:rPr>
        <w:t xml:space="preserve"> that helps people customise their devices for better accessibility, offering step-by-step instructions for Windows, macOS, iOS, Android, and browsers.</w:t>
      </w:r>
    </w:p>
    <w:p w14:paraId="209D64E3" w14:textId="77777777" w:rsidR="00246D62" w:rsidRPr="005F76DF" w:rsidRDefault="00246D62" w:rsidP="00246D62">
      <w:pPr>
        <w:pStyle w:val="Heading3"/>
        <w:rPr>
          <w:rFonts w:ascii="Arial" w:hAnsi="Arial" w:cs="Arial"/>
          <w:b/>
          <w:bCs/>
          <w:sz w:val="24"/>
          <w:szCs w:val="24"/>
        </w:rPr>
      </w:pPr>
      <w:bookmarkStart w:id="3" w:name="_Toc216330269"/>
      <w:bookmarkStart w:id="4" w:name="_Toc220045927"/>
      <w:r w:rsidRPr="005F76DF">
        <w:rPr>
          <w:rFonts w:ascii="Arial" w:hAnsi="Arial" w:cs="Arial"/>
          <w:b/>
          <w:bCs/>
          <w:sz w:val="24"/>
          <w:szCs w:val="24"/>
        </w:rPr>
        <w:t>Google Maps 360 View</w:t>
      </w:r>
      <w:bookmarkEnd w:id="3"/>
      <w:bookmarkEnd w:id="4"/>
    </w:p>
    <w:p w14:paraId="5134196D" w14:textId="21D5473F" w:rsidR="00246D62" w:rsidRPr="00C03330" w:rsidRDefault="00246D62" w:rsidP="00246D62">
      <w:pPr>
        <w:pStyle w:val="NoSpacing"/>
        <w:rPr>
          <w:rFonts w:ascii="Arial" w:hAnsi="Arial" w:cs="Arial"/>
        </w:rPr>
      </w:pPr>
      <w:r w:rsidRPr="00C03330">
        <w:rPr>
          <w:rFonts w:ascii="Arial" w:hAnsi="Arial" w:cs="Arial"/>
        </w:rPr>
        <w:t xml:space="preserve">To learn more about the surroundings along this walk, you can explore the </w:t>
      </w:r>
      <w:hyperlink r:id="rId16" w:history="1">
        <w:r w:rsidR="005B0B51" w:rsidRPr="00224B07">
          <w:rPr>
            <w:rStyle w:val="Hyperlink"/>
            <w:rFonts w:ascii="Arial" w:hAnsi="Arial" w:cs="Arial"/>
          </w:rPr>
          <w:t>360 degree Google Map for English Coast Path</w:t>
        </w:r>
        <w:r w:rsidR="005B0B51" w:rsidRPr="00224B07">
          <w:rPr>
            <w:rStyle w:val="Hyperlink"/>
            <w:rFonts w:ascii="Arial" w:hAnsi="Arial" w:cs="Arial"/>
          </w:rPr>
          <w:t xml:space="preserve"> </w:t>
        </w:r>
        <w:r w:rsidR="005B0B51" w:rsidRPr="00224B07">
          <w:rPr>
            <w:rStyle w:val="Hyperlink"/>
            <w:rFonts w:ascii="Arial" w:hAnsi="Arial" w:cs="Arial"/>
          </w:rPr>
          <w:t>Dunge</w:t>
        </w:r>
        <w:r w:rsidR="005B0B51" w:rsidRPr="00224B07">
          <w:rPr>
            <w:rStyle w:val="Hyperlink"/>
            <w:rFonts w:ascii="Arial" w:hAnsi="Arial" w:cs="Arial"/>
          </w:rPr>
          <w:t>ness to Dover</w:t>
        </w:r>
      </w:hyperlink>
      <w:r w:rsidR="005B0B51" w:rsidRPr="00224B07">
        <w:rPr>
          <w:rFonts w:ascii="Arial" w:hAnsi="Arial" w:cs="Arial"/>
        </w:rPr>
        <w:t xml:space="preserve"> (where the route first meets the coast path.)</w:t>
      </w:r>
      <w:r w:rsidR="005B0B51" w:rsidRPr="00224B07">
        <w:rPr>
          <w:rFonts w:ascii="Arial" w:hAnsi="Arial" w:cs="Arial"/>
          <w:color w:val="222222"/>
        </w:rPr>
        <w:t xml:space="preserve">  </w:t>
      </w:r>
      <w:r w:rsidRPr="00C03330">
        <w:rPr>
          <w:rFonts w:ascii="Arial" w:hAnsi="Arial" w:cs="Arial"/>
        </w:rPr>
        <w:t>This resource provides a good sense of the landscape and features you’ll encounter.</w:t>
      </w:r>
    </w:p>
    <w:p w14:paraId="35260423" w14:textId="120113AE" w:rsidR="00A153A0" w:rsidRPr="00224B07" w:rsidRDefault="00A153A0" w:rsidP="00FC181F">
      <w:pPr>
        <w:pStyle w:val="NoSpacing"/>
        <w:rPr>
          <w:rFonts w:ascii="Arial" w:hAnsi="Arial" w:cs="Arial"/>
        </w:rPr>
      </w:pPr>
    </w:p>
    <w:p w14:paraId="01E5104B" w14:textId="77777777" w:rsidR="00AE4BB2" w:rsidRPr="00224B07" w:rsidRDefault="00AE4BB2" w:rsidP="00AE4BB2">
      <w:pPr>
        <w:pStyle w:val="Heading3"/>
        <w:rPr>
          <w:rFonts w:ascii="Arial" w:eastAsia="Times New Roman" w:hAnsi="Arial" w:cs="Arial"/>
          <w:b/>
          <w:bCs/>
          <w:color w:val="000000" w:themeColor="text1"/>
          <w:sz w:val="24"/>
          <w:szCs w:val="24"/>
        </w:rPr>
      </w:pPr>
      <w:bookmarkStart w:id="5" w:name="_Toc220045928"/>
      <w:r w:rsidRPr="00224B07">
        <w:rPr>
          <w:rFonts w:ascii="Arial" w:eastAsia="Times New Roman" w:hAnsi="Arial" w:cs="Arial"/>
          <w:b/>
          <w:bCs/>
          <w:color w:val="000000" w:themeColor="text1"/>
          <w:sz w:val="24"/>
          <w:szCs w:val="24"/>
        </w:rPr>
        <w:t>How to use what3words</w:t>
      </w:r>
      <w:bookmarkEnd w:id="5"/>
      <w:r w:rsidRPr="00224B07">
        <w:rPr>
          <w:rFonts w:ascii="Arial" w:eastAsia="Times New Roman" w:hAnsi="Arial" w:cs="Arial"/>
          <w:b/>
          <w:bCs/>
          <w:color w:val="000000" w:themeColor="text1"/>
          <w:sz w:val="24"/>
          <w:szCs w:val="24"/>
        </w:rPr>
        <w:t xml:space="preserve"> </w:t>
      </w:r>
    </w:p>
    <w:p w14:paraId="4BAEBB07" w14:textId="6CACC4DA" w:rsidR="00AE4BB2" w:rsidRPr="00224B07" w:rsidRDefault="00AA7ED2" w:rsidP="00AE4BB2">
      <w:pPr>
        <w:rPr>
          <w:rFonts w:ascii="Arial" w:hAnsi="Arial" w:cs="Arial"/>
          <w:color w:val="000000" w:themeColor="text1"/>
        </w:rPr>
      </w:pPr>
      <w:r w:rsidRPr="00224B07">
        <w:rPr>
          <w:rFonts w:ascii="Arial" w:hAnsi="Arial" w:cs="Arial"/>
          <w:color w:val="000000" w:themeColor="text1"/>
        </w:rPr>
        <w:t xml:space="preserve">As </w:t>
      </w:r>
      <w:hyperlink r:id="rId17" w:history="1">
        <w:r w:rsidRPr="00224B07">
          <w:rPr>
            <w:rStyle w:val="Hyperlink"/>
            <w:rFonts w:ascii="Arial" w:hAnsi="Arial" w:cs="Arial"/>
          </w:rPr>
          <w:t xml:space="preserve">recommended by the Royal National </w:t>
        </w:r>
        <w:r w:rsidR="00942FC4" w:rsidRPr="00224B07">
          <w:rPr>
            <w:rStyle w:val="Hyperlink"/>
            <w:rFonts w:ascii="Arial" w:hAnsi="Arial" w:cs="Arial"/>
          </w:rPr>
          <w:t>Institute</w:t>
        </w:r>
        <w:r w:rsidRPr="00224B07">
          <w:rPr>
            <w:rStyle w:val="Hyperlink"/>
            <w:rFonts w:ascii="Arial" w:hAnsi="Arial" w:cs="Arial"/>
          </w:rPr>
          <w:t xml:space="preserve"> of Blind People (RNIB)</w:t>
        </w:r>
      </w:hyperlink>
      <w:r w:rsidR="00670307" w:rsidRPr="00224B07">
        <w:rPr>
          <w:rFonts w:ascii="Arial" w:hAnsi="Arial" w:cs="Arial"/>
          <w:color w:val="000000" w:themeColor="text1"/>
        </w:rPr>
        <w:t xml:space="preserve">, </w:t>
      </w:r>
      <w:r w:rsidR="00AE4BB2" w:rsidRPr="00224B07">
        <w:rPr>
          <w:rFonts w:ascii="Arial" w:hAnsi="Arial" w:cs="Arial"/>
          <w:color w:val="000000" w:themeColor="text1"/>
        </w:rPr>
        <w:t xml:space="preserve">key locations have been given using </w:t>
      </w:r>
      <w:hyperlink r:id="rId18" w:history="1">
        <w:r w:rsidR="00AE4BB2" w:rsidRPr="00224B07">
          <w:rPr>
            <w:rStyle w:val="Hyperlink"/>
            <w:rFonts w:ascii="Arial" w:hAnsi="Arial" w:cs="Arial"/>
          </w:rPr>
          <w:t>what3words</w:t>
        </w:r>
      </w:hyperlink>
      <w:r w:rsidR="00AE4BB2" w:rsidRPr="00224B07">
        <w:rPr>
          <w:rFonts w:ascii="Arial" w:hAnsi="Arial" w:cs="Arial"/>
          <w:color w:val="000000" w:themeColor="text1"/>
        </w:rPr>
        <w:t xml:space="preserve">. </w:t>
      </w:r>
      <w:r w:rsidR="00AE4BB2" w:rsidRPr="00224B07">
        <w:rPr>
          <w:rStyle w:val="Strong"/>
          <w:rFonts w:ascii="Arial" w:hAnsi="Arial" w:cs="Arial"/>
        </w:rPr>
        <w:t>what3words</w:t>
      </w:r>
      <w:r w:rsidR="00AE4BB2" w:rsidRPr="00224B07">
        <w:rPr>
          <w:rFonts w:ascii="Arial" w:hAnsi="Arial" w:cs="Arial"/>
        </w:rPr>
        <w:t xml:space="preserve"> is a global addressing system that divides the world into a grid of 3m x 3m squares, assigning each square a unique combination of three words to make locations easy to find and share.</w:t>
      </w:r>
    </w:p>
    <w:p w14:paraId="0949D4B7" w14:textId="77777777" w:rsidR="00AE4BB2" w:rsidRPr="00224B07" w:rsidRDefault="00AE4BB2" w:rsidP="00AE4BB2">
      <w:pPr>
        <w:numPr>
          <w:ilvl w:val="0"/>
          <w:numId w:val="19"/>
        </w:numPr>
        <w:spacing w:before="100" w:beforeAutospacing="1" w:after="100" w:afterAutospacing="1"/>
        <w:rPr>
          <w:rFonts w:ascii="Arial" w:hAnsi="Arial" w:cs="Arial"/>
        </w:rPr>
      </w:pPr>
      <w:r w:rsidRPr="00224B07">
        <w:rPr>
          <w:rFonts w:ascii="Arial" w:hAnsi="Arial" w:cs="Arial"/>
          <w:b/>
          <w:bCs/>
        </w:rPr>
        <w:t>Get the App or Website</w:t>
      </w:r>
    </w:p>
    <w:p w14:paraId="70721A70" w14:textId="77777777" w:rsidR="00AE4BB2" w:rsidRPr="00224B07" w:rsidRDefault="00AE4BB2" w:rsidP="00AE4BB2">
      <w:pPr>
        <w:numPr>
          <w:ilvl w:val="1"/>
          <w:numId w:val="19"/>
        </w:numPr>
        <w:spacing w:before="100" w:beforeAutospacing="1" w:after="100" w:afterAutospacing="1"/>
        <w:rPr>
          <w:rFonts w:ascii="Arial" w:hAnsi="Arial" w:cs="Arial"/>
        </w:rPr>
      </w:pPr>
      <w:r w:rsidRPr="00224B07">
        <w:rPr>
          <w:rFonts w:ascii="Arial" w:hAnsi="Arial" w:cs="Arial"/>
        </w:rPr>
        <w:t xml:space="preserve">Download the </w:t>
      </w:r>
      <w:r w:rsidRPr="00224B07">
        <w:rPr>
          <w:rFonts w:ascii="Arial" w:hAnsi="Arial" w:cs="Arial"/>
          <w:b/>
          <w:bCs/>
        </w:rPr>
        <w:t>what3words app</w:t>
      </w:r>
      <w:r w:rsidRPr="00224B07">
        <w:rPr>
          <w:rFonts w:ascii="Arial" w:hAnsi="Arial" w:cs="Arial"/>
        </w:rPr>
        <w:t xml:space="preserve"> (iOS/Android) or go to what3words.com.</w:t>
      </w:r>
    </w:p>
    <w:p w14:paraId="646D3019" w14:textId="77777777" w:rsidR="00AE4BB2" w:rsidRPr="00224B07" w:rsidRDefault="00AE4BB2" w:rsidP="00AE4BB2">
      <w:pPr>
        <w:numPr>
          <w:ilvl w:val="0"/>
          <w:numId w:val="19"/>
        </w:numPr>
        <w:spacing w:before="100" w:beforeAutospacing="1" w:after="100" w:afterAutospacing="1"/>
        <w:rPr>
          <w:rFonts w:ascii="Arial" w:hAnsi="Arial" w:cs="Arial"/>
        </w:rPr>
      </w:pPr>
      <w:r w:rsidRPr="00224B07">
        <w:rPr>
          <w:rFonts w:ascii="Arial" w:hAnsi="Arial" w:cs="Arial"/>
          <w:b/>
          <w:bCs/>
        </w:rPr>
        <w:t>Find Your Location</w:t>
      </w:r>
    </w:p>
    <w:p w14:paraId="4BDB2133" w14:textId="77777777" w:rsidR="00AE4BB2" w:rsidRPr="00224B07" w:rsidRDefault="00AE4BB2" w:rsidP="00AE4BB2">
      <w:pPr>
        <w:numPr>
          <w:ilvl w:val="1"/>
          <w:numId w:val="19"/>
        </w:numPr>
        <w:spacing w:before="100" w:beforeAutospacing="1" w:after="100" w:afterAutospacing="1"/>
        <w:rPr>
          <w:rFonts w:ascii="Arial" w:hAnsi="Arial" w:cs="Arial"/>
        </w:rPr>
      </w:pPr>
      <w:r w:rsidRPr="00224B07">
        <w:rPr>
          <w:rFonts w:ascii="Arial" w:hAnsi="Arial" w:cs="Arial"/>
        </w:rPr>
        <w:t>Use the map or search bar to find where you are or where you want to go.</w:t>
      </w:r>
    </w:p>
    <w:p w14:paraId="30956D82" w14:textId="77777777" w:rsidR="00AE4BB2" w:rsidRPr="00224B07" w:rsidRDefault="00AE4BB2" w:rsidP="00AE4BB2">
      <w:pPr>
        <w:numPr>
          <w:ilvl w:val="1"/>
          <w:numId w:val="19"/>
        </w:numPr>
        <w:spacing w:before="100" w:beforeAutospacing="1" w:after="100" w:afterAutospacing="1"/>
        <w:rPr>
          <w:rFonts w:ascii="Arial" w:hAnsi="Arial" w:cs="Arial"/>
        </w:rPr>
      </w:pPr>
      <w:r w:rsidRPr="00224B07">
        <w:rPr>
          <w:rFonts w:ascii="Arial" w:hAnsi="Arial" w:cs="Arial"/>
        </w:rPr>
        <w:t>Zoom in and tap the exact spot.</w:t>
      </w:r>
    </w:p>
    <w:p w14:paraId="6F96CEBE" w14:textId="77777777" w:rsidR="00AE4BB2" w:rsidRPr="00224B07" w:rsidRDefault="00AE4BB2" w:rsidP="00AE4BB2">
      <w:pPr>
        <w:numPr>
          <w:ilvl w:val="0"/>
          <w:numId w:val="19"/>
        </w:numPr>
        <w:spacing w:before="100" w:beforeAutospacing="1" w:after="100" w:afterAutospacing="1"/>
        <w:rPr>
          <w:rFonts w:ascii="Arial" w:hAnsi="Arial" w:cs="Arial"/>
        </w:rPr>
      </w:pPr>
      <w:r w:rsidRPr="00224B07">
        <w:rPr>
          <w:rFonts w:ascii="Arial" w:hAnsi="Arial" w:cs="Arial"/>
          <w:b/>
          <w:bCs/>
        </w:rPr>
        <w:lastRenderedPageBreak/>
        <w:t>Get the 3-Word Address</w:t>
      </w:r>
    </w:p>
    <w:p w14:paraId="078649E9" w14:textId="77777777" w:rsidR="00AE4BB2" w:rsidRPr="00224B07" w:rsidRDefault="00AE4BB2" w:rsidP="00AE4BB2">
      <w:pPr>
        <w:numPr>
          <w:ilvl w:val="1"/>
          <w:numId w:val="19"/>
        </w:numPr>
        <w:spacing w:before="100" w:beforeAutospacing="1" w:after="100" w:afterAutospacing="1"/>
        <w:rPr>
          <w:rFonts w:ascii="Arial" w:hAnsi="Arial" w:cs="Arial"/>
        </w:rPr>
      </w:pPr>
      <w:r w:rsidRPr="00224B07">
        <w:rPr>
          <w:rFonts w:ascii="Arial" w:hAnsi="Arial" w:cs="Arial"/>
        </w:rPr>
        <w:t>Each 3m x 3m square has a unique address like ///</w:t>
      </w:r>
      <w:proofErr w:type="spellStart"/>
      <w:proofErr w:type="gramStart"/>
      <w:r w:rsidRPr="00224B07">
        <w:rPr>
          <w:rFonts w:ascii="Arial" w:hAnsi="Arial" w:cs="Arial"/>
        </w:rPr>
        <w:t>apple.orange</w:t>
      </w:r>
      <w:proofErr w:type="gramEnd"/>
      <w:r w:rsidRPr="00224B07">
        <w:rPr>
          <w:rFonts w:ascii="Arial" w:hAnsi="Arial" w:cs="Arial"/>
        </w:rPr>
        <w:t>.banana</w:t>
      </w:r>
      <w:proofErr w:type="spellEnd"/>
      <w:r w:rsidRPr="00224B07">
        <w:rPr>
          <w:rFonts w:ascii="Arial" w:hAnsi="Arial" w:cs="Arial"/>
        </w:rPr>
        <w:t>.</w:t>
      </w:r>
    </w:p>
    <w:p w14:paraId="45CE1EED" w14:textId="77777777" w:rsidR="00AE4BB2" w:rsidRPr="00224B07" w:rsidRDefault="00AE4BB2" w:rsidP="00AE4BB2">
      <w:pPr>
        <w:numPr>
          <w:ilvl w:val="0"/>
          <w:numId w:val="19"/>
        </w:numPr>
        <w:spacing w:before="100" w:beforeAutospacing="1" w:after="100" w:afterAutospacing="1"/>
        <w:rPr>
          <w:rFonts w:ascii="Arial" w:hAnsi="Arial" w:cs="Arial"/>
        </w:rPr>
      </w:pPr>
      <w:r w:rsidRPr="00224B07">
        <w:rPr>
          <w:rFonts w:ascii="Arial" w:hAnsi="Arial" w:cs="Arial"/>
          <w:b/>
          <w:bCs/>
        </w:rPr>
        <w:t>Navigate</w:t>
      </w:r>
    </w:p>
    <w:p w14:paraId="0F85352E" w14:textId="77777777" w:rsidR="00AE4BB2" w:rsidRPr="00224B07" w:rsidRDefault="00AE4BB2" w:rsidP="00AE4BB2">
      <w:pPr>
        <w:numPr>
          <w:ilvl w:val="1"/>
          <w:numId w:val="19"/>
        </w:numPr>
        <w:spacing w:before="100" w:beforeAutospacing="1" w:after="100" w:afterAutospacing="1"/>
        <w:rPr>
          <w:rFonts w:ascii="Arial" w:hAnsi="Arial" w:cs="Arial"/>
        </w:rPr>
      </w:pPr>
      <w:r w:rsidRPr="00224B07">
        <w:rPr>
          <w:rFonts w:ascii="Arial" w:hAnsi="Arial" w:cs="Arial"/>
        </w:rPr>
        <w:t>Tap “Navigate” to open directions in Google Maps, Waze, or other apps.</w:t>
      </w:r>
    </w:p>
    <w:p w14:paraId="0455D957" w14:textId="77777777" w:rsidR="00AE4BB2" w:rsidRPr="00224B07" w:rsidRDefault="00AE4BB2" w:rsidP="00AE4BB2">
      <w:pPr>
        <w:pStyle w:val="ListParagraph"/>
        <w:numPr>
          <w:ilvl w:val="0"/>
          <w:numId w:val="19"/>
        </w:numPr>
        <w:spacing w:before="100" w:beforeAutospacing="1" w:after="100" w:afterAutospacing="1"/>
        <w:rPr>
          <w:rFonts w:ascii="Arial" w:hAnsi="Arial" w:cs="Arial"/>
          <w:b/>
          <w:bCs/>
        </w:rPr>
      </w:pPr>
      <w:r w:rsidRPr="00224B07">
        <w:rPr>
          <w:rFonts w:ascii="Arial" w:hAnsi="Arial" w:cs="Arial"/>
          <w:b/>
          <w:bCs/>
        </w:rPr>
        <w:t>Share</w:t>
      </w:r>
    </w:p>
    <w:p w14:paraId="6C7F97D9" w14:textId="77777777" w:rsidR="00AE4BB2" w:rsidRPr="00224B07" w:rsidRDefault="00AE4BB2" w:rsidP="00AE4BB2">
      <w:pPr>
        <w:pStyle w:val="ListParagraph"/>
        <w:numPr>
          <w:ilvl w:val="1"/>
          <w:numId w:val="19"/>
        </w:numPr>
        <w:spacing w:before="100" w:beforeAutospacing="1" w:after="100" w:afterAutospacing="1"/>
        <w:rPr>
          <w:rFonts w:ascii="Arial" w:hAnsi="Arial" w:cs="Arial"/>
          <w:b/>
          <w:bCs/>
        </w:rPr>
      </w:pPr>
      <w:r w:rsidRPr="00224B07">
        <w:rPr>
          <w:rFonts w:ascii="Arial" w:hAnsi="Arial" w:cs="Arial"/>
        </w:rPr>
        <w:t>Copy the three words and share them via text, email, or social media.</w:t>
      </w:r>
    </w:p>
    <w:p w14:paraId="6ACA07E2" w14:textId="190A7A2F" w:rsidR="00A22314" w:rsidRPr="00224B07" w:rsidRDefault="00A22314" w:rsidP="00A22314">
      <w:pPr>
        <w:pStyle w:val="Heading2"/>
        <w:rPr>
          <w:rFonts w:ascii="Arial" w:hAnsi="Arial" w:cs="Arial"/>
          <w:b/>
          <w:bCs/>
          <w:color w:val="000000" w:themeColor="text1"/>
          <w:sz w:val="24"/>
          <w:szCs w:val="24"/>
        </w:rPr>
      </w:pPr>
      <w:bookmarkStart w:id="6" w:name="_Toc220045929"/>
      <w:r w:rsidRPr="00224B07">
        <w:rPr>
          <w:rFonts w:ascii="Arial" w:hAnsi="Arial" w:cs="Arial"/>
          <w:b/>
          <w:bCs/>
          <w:color w:val="000000" w:themeColor="text1"/>
          <w:sz w:val="24"/>
          <w:szCs w:val="24"/>
        </w:rPr>
        <w:t>Overview</w:t>
      </w:r>
      <w:bookmarkEnd w:id="6"/>
    </w:p>
    <w:p w14:paraId="639D4FD4" w14:textId="77777777" w:rsidR="00A22314" w:rsidRPr="00224B07" w:rsidRDefault="00A22314" w:rsidP="00A22314">
      <w:pPr>
        <w:rPr>
          <w:rFonts w:ascii="Arial" w:hAnsi="Arial" w:cs="Arial"/>
          <w:b/>
          <w:bCs/>
        </w:rPr>
      </w:pPr>
      <w:r w:rsidRPr="00224B07">
        <w:rPr>
          <w:rFonts w:ascii="Arial" w:hAnsi="Arial" w:cs="Arial"/>
        </w:rPr>
        <w:t>From the whistle of a steam train to the art scene of Folkestone, amble along this beautiful stretch of the King Charles III England Coast Path (KCIIIECP) taking in the peace and tranquillity of the Royal Military Canal and the vibrancy of the Folkestone Harbour Arm and Creative Quarter.</w:t>
      </w:r>
    </w:p>
    <w:p w14:paraId="250C530E" w14:textId="7EF997DA" w:rsidR="00A22314" w:rsidRPr="00224B07" w:rsidRDefault="009569DC" w:rsidP="00A22314">
      <w:pPr>
        <w:numPr>
          <w:ilvl w:val="0"/>
          <w:numId w:val="9"/>
        </w:numPr>
        <w:spacing w:before="100" w:beforeAutospacing="1" w:after="100" w:afterAutospacing="1"/>
        <w:rPr>
          <w:rFonts w:ascii="Arial" w:hAnsi="Arial" w:cs="Arial"/>
        </w:rPr>
      </w:pPr>
      <w:r w:rsidRPr="00224B07">
        <w:rPr>
          <w:rFonts w:ascii="Arial" w:hAnsi="Arial" w:cs="Arial"/>
          <w:b/>
          <w:bCs/>
        </w:rPr>
        <w:t>Location</w:t>
      </w:r>
      <w:r w:rsidR="00A22314" w:rsidRPr="00224B07">
        <w:rPr>
          <w:rFonts w:ascii="Arial" w:hAnsi="Arial" w:cs="Arial"/>
          <w:b/>
          <w:bCs/>
        </w:rPr>
        <w:t>:</w:t>
      </w:r>
      <w:r w:rsidR="00A22314" w:rsidRPr="00224B07">
        <w:rPr>
          <w:rFonts w:ascii="Arial" w:hAnsi="Arial" w:cs="Arial"/>
        </w:rPr>
        <w:t xml:space="preserve"> Start at </w:t>
      </w:r>
      <w:proofErr w:type="spellStart"/>
      <w:r w:rsidR="00A22314" w:rsidRPr="00224B07">
        <w:rPr>
          <w:rFonts w:ascii="Arial" w:hAnsi="Arial" w:cs="Arial"/>
        </w:rPr>
        <w:t>Scanlons</w:t>
      </w:r>
      <w:proofErr w:type="spellEnd"/>
      <w:r w:rsidR="00A22314" w:rsidRPr="00224B07">
        <w:rPr>
          <w:rFonts w:ascii="Arial" w:hAnsi="Arial" w:cs="Arial"/>
        </w:rPr>
        <w:t xml:space="preserve"> Bridge Road, Hythe, CT21 6LD (what3words: </w:t>
      </w:r>
      <w:hyperlink r:id="rId19" w:history="1">
        <w:r w:rsidR="00A22314" w:rsidRPr="00224B07">
          <w:rPr>
            <w:rStyle w:val="Hyperlink"/>
            <w:rFonts w:ascii="Arial" w:hAnsi="Arial" w:cs="Arial"/>
          </w:rPr>
          <w:t>///</w:t>
        </w:r>
        <w:proofErr w:type="spellStart"/>
        <w:proofErr w:type="gramStart"/>
        <w:r w:rsidR="00A22314" w:rsidRPr="00224B07">
          <w:rPr>
            <w:rStyle w:val="Hyperlink"/>
            <w:rFonts w:ascii="Arial" w:hAnsi="Arial" w:cs="Arial"/>
          </w:rPr>
          <w:t>verifying.lasts</w:t>
        </w:r>
        <w:proofErr w:type="gramEnd"/>
        <w:r w:rsidR="00A22314" w:rsidRPr="00224B07">
          <w:rPr>
            <w:rStyle w:val="Hyperlink"/>
            <w:rFonts w:ascii="Arial" w:hAnsi="Arial" w:cs="Arial"/>
          </w:rPr>
          <w:t>.flick</w:t>
        </w:r>
        <w:proofErr w:type="spellEnd"/>
      </w:hyperlink>
      <w:r w:rsidR="00A22314" w:rsidRPr="00224B07">
        <w:rPr>
          <w:rFonts w:ascii="Arial" w:hAnsi="Arial" w:cs="Arial"/>
        </w:rPr>
        <w:t>).</w:t>
      </w:r>
    </w:p>
    <w:p w14:paraId="64DB0E29" w14:textId="2A7FEFD8" w:rsidR="00A22314" w:rsidRPr="00224B07" w:rsidRDefault="009569DC" w:rsidP="00A22314">
      <w:pPr>
        <w:numPr>
          <w:ilvl w:val="0"/>
          <w:numId w:val="9"/>
        </w:numPr>
        <w:spacing w:before="100" w:beforeAutospacing="1" w:after="100" w:afterAutospacing="1"/>
        <w:rPr>
          <w:rFonts w:ascii="Arial" w:hAnsi="Arial" w:cs="Arial"/>
        </w:rPr>
      </w:pPr>
      <w:r w:rsidRPr="00224B07">
        <w:rPr>
          <w:rFonts w:ascii="Arial" w:hAnsi="Arial" w:cs="Arial"/>
          <w:b/>
          <w:bCs/>
        </w:rPr>
        <w:t>Distance</w:t>
      </w:r>
      <w:r w:rsidR="00A22314" w:rsidRPr="00224B07">
        <w:rPr>
          <w:rFonts w:ascii="Arial" w:hAnsi="Arial" w:cs="Arial"/>
          <w:b/>
          <w:bCs/>
        </w:rPr>
        <w:t>:</w:t>
      </w:r>
      <w:r w:rsidR="00A22314" w:rsidRPr="00224B07">
        <w:rPr>
          <w:rFonts w:ascii="Arial" w:hAnsi="Arial" w:cs="Arial"/>
        </w:rPr>
        <w:t xml:space="preserve"> 6 miles (9.6km)</w:t>
      </w:r>
    </w:p>
    <w:p w14:paraId="1FA3F020" w14:textId="1ABA704C" w:rsidR="00A22314" w:rsidRPr="00224B07" w:rsidRDefault="009569DC" w:rsidP="00A22314">
      <w:pPr>
        <w:numPr>
          <w:ilvl w:val="0"/>
          <w:numId w:val="9"/>
        </w:numPr>
        <w:spacing w:before="100" w:beforeAutospacing="1" w:after="100" w:afterAutospacing="1"/>
        <w:rPr>
          <w:rFonts w:ascii="Arial" w:hAnsi="Arial" w:cs="Arial"/>
        </w:rPr>
      </w:pPr>
      <w:r w:rsidRPr="00224B07">
        <w:rPr>
          <w:rFonts w:ascii="Arial" w:hAnsi="Arial" w:cs="Arial"/>
          <w:b/>
          <w:bCs/>
        </w:rPr>
        <w:t>Explorer Map</w:t>
      </w:r>
      <w:r w:rsidR="00A22314" w:rsidRPr="00224B07">
        <w:rPr>
          <w:rFonts w:ascii="Arial" w:hAnsi="Arial" w:cs="Arial"/>
          <w:b/>
          <w:bCs/>
        </w:rPr>
        <w:t>:</w:t>
      </w:r>
      <w:r w:rsidR="00A22314" w:rsidRPr="00224B07">
        <w:rPr>
          <w:rFonts w:ascii="Arial" w:hAnsi="Arial" w:cs="Arial"/>
        </w:rPr>
        <w:t xml:space="preserve"> 138</w:t>
      </w:r>
    </w:p>
    <w:p w14:paraId="7A1EBF40" w14:textId="6F90D43C" w:rsidR="00A22314" w:rsidRPr="00224B07" w:rsidRDefault="009569DC" w:rsidP="00A22314">
      <w:pPr>
        <w:numPr>
          <w:ilvl w:val="0"/>
          <w:numId w:val="9"/>
        </w:numPr>
        <w:spacing w:before="100" w:beforeAutospacing="1" w:after="100" w:afterAutospacing="1"/>
        <w:rPr>
          <w:rFonts w:ascii="Arial" w:hAnsi="Arial" w:cs="Arial"/>
        </w:rPr>
      </w:pPr>
      <w:r w:rsidRPr="00224B07">
        <w:rPr>
          <w:rFonts w:ascii="Arial" w:hAnsi="Arial" w:cs="Arial"/>
          <w:b/>
          <w:bCs/>
        </w:rPr>
        <w:t>Parking</w:t>
      </w:r>
      <w:r w:rsidR="00A22314" w:rsidRPr="00224B07">
        <w:rPr>
          <w:rFonts w:ascii="Arial" w:hAnsi="Arial" w:cs="Arial"/>
          <w:b/>
          <w:bCs/>
        </w:rPr>
        <w:t>:</w:t>
      </w:r>
      <w:r w:rsidR="00A22314" w:rsidRPr="00224B07">
        <w:rPr>
          <w:rFonts w:ascii="Arial" w:hAnsi="Arial" w:cs="Arial"/>
        </w:rPr>
        <w:t xml:space="preserve"> Pay and display parking in Hythe</w:t>
      </w:r>
      <w:r w:rsidR="00F237EE" w:rsidRPr="00224B07">
        <w:rPr>
          <w:rFonts w:ascii="Arial" w:hAnsi="Arial" w:cs="Arial"/>
        </w:rPr>
        <w:t>.</w:t>
      </w:r>
    </w:p>
    <w:p w14:paraId="1DEEEC19" w14:textId="77777777" w:rsidR="0099653A" w:rsidRPr="00224B07" w:rsidRDefault="00F237EE" w:rsidP="0099653A">
      <w:pPr>
        <w:numPr>
          <w:ilvl w:val="0"/>
          <w:numId w:val="9"/>
        </w:numPr>
        <w:spacing w:before="100" w:beforeAutospacing="1" w:after="100" w:afterAutospacing="1"/>
        <w:rPr>
          <w:rFonts w:ascii="Arial" w:hAnsi="Arial" w:cs="Arial"/>
        </w:rPr>
      </w:pPr>
      <w:r w:rsidRPr="00224B07">
        <w:rPr>
          <w:rFonts w:ascii="Arial" w:hAnsi="Arial" w:cs="Arial"/>
          <w:b/>
          <w:bCs/>
        </w:rPr>
        <w:t>Refreshments and Facilities:</w:t>
      </w:r>
      <w:r w:rsidR="00A22314" w:rsidRPr="00224B07">
        <w:rPr>
          <w:rFonts w:ascii="Arial" w:hAnsi="Arial" w:cs="Arial"/>
        </w:rPr>
        <w:t xml:space="preserve"> Vintage style tearoom in Hythe, choice of eateries in Sandgate, food and drink at Folkestone Harbour and Harbour Arm.</w:t>
      </w:r>
    </w:p>
    <w:p w14:paraId="428105D8" w14:textId="550C4D5F" w:rsidR="00A22314" w:rsidRPr="00224B07" w:rsidRDefault="00F237EE" w:rsidP="00A153A0">
      <w:pPr>
        <w:numPr>
          <w:ilvl w:val="0"/>
          <w:numId w:val="9"/>
        </w:numPr>
        <w:spacing w:before="100" w:beforeAutospacing="1" w:after="100" w:afterAutospacing="1"/>
        <w:rPr>
          <w:rFonts w:ascii="Arial" w:hAnsi="Arial" w:cs="Arial"/>
        </w:rPr>
      </w:pPr>
      <w:r w:rsidRPr="00224B07">
        <w:rPr>
          <w:rFonts w:ascii="Arial" w:hAnsi="Arial" w:cs="Arial"/>
          <w:b/>
          <w:bCs/>
        </w:rPr>
        <w:t>Public Transport</w:t>
      </w:r>
      <w:r w:rsidR="00A22314" w:rsidRPr="00224B07">
        <w:rPr>
          <w:rFonts w:ascii="Arial" w:hAnsi="Arial" w:cs="Arial"/>
          <w:b/>
          <w:bCs/>
        </w:rPr>
        <w:t>:</w:t>
      </w:r>
      <w:r w:rsidR="00A22314" w:rsidRPr="00224B07">
        <w:rPr>
          <w:rFonts w:ascii="Arial" w:hAnsi="Arial" w:cs="Arial"/>
        </w:rPr>
        <w:t xml:space="preserve"> Wave 102 and 16 Gold bus services run from Folkestone to Hythe. </w:t>
      </w:r>
      <w:r w:rsidR="0099653A" w:rsidRPr="00224B07">
        <w:rPr>
          <w:rFonts w:ascii="Arial" w:hAnsi="Arial" w:cs="Arial"/>
        </w:rPr>
        <w:t xml:space="preserve">Check </w:t>
      </w:r>
      <w:hyperlink r:id="rId20" w:tgtFrame="_blank" w:history="1">
        <w:r w:rsidR="0099653A" w:rsidRPr="00224B07">
          <w:rPr>
            <w:rStyle w:val="normaltextrun"/>
            <w:rFonts w:ascii="Arial" w:hAnsi="Arial" w:cs="Arial"/>
            <w:color w:val="467886"/>
            <w:u w:val="single"/>
            <w:shd w:val="clear" w:color="auto" w:fill="FFFFFF"/>
          </w:rPr>
          <w:t>Kent Connected</w:t>
        </w:r>
      </w:hyperlink>
      <w:r w:rsidR="0099653A" w:rsidRPr="00224B07">
        <w:rPr>
          <w:rStyle w:val="normaltextrun"/>
          <w:rFonts w:ascii="Arial" w:hAnsi="Arial" w:cs="Arial"/>
          <w:color w:val="000000"/>
          <w:shd w:val="clear" w:color="auto" w:fill="FFFFFF"/>
        </w:rPr>
        <w:t xml:space="preserve"> to plan your journey</w:t>
      </w:r>
      <w:r w:rsidR="0099653A" w:rsidRPr="00224B07">
        <w:rPr>
          <w:rFonts w:ascii="Arial" w:hAnsi="Arial" w:cs="Arial"/>
        </w:rPr>
        <w:t>.</w:t>
      </w:r>
    </w:p>
    <w:p w14:paraId="0E7982E4" w14:textId="68CAADF9" w:rsidR="00A153A0" w:rsidRPr="00224B07" w:rsidRDefault="00A153A0" w:rsidP="00A153A0">
      <w:pPr>
        <w:pStyle w:val="Heading2"/>
        <w:rPr>
          <w:rFonts w:ascii="Arial" w:hAnsi="Arial" w:cs="Arial"/>
          <w:b/>
          <w:bCs/>
          <w:sz w:val="24"/>
          <w:szCs w:val="24"/>
        </w:rPr>
      </w:pPr>
      <w:bookmarkStart w:id="7" w:name="_Toc220045930"/>
      <w:r w:rsidRPr="00224B07">
        <w:rPr>
          <w:rFonts w:ascii="Arial" w:hAnsi="Arial" w:cs="Arial"/>
          <w:b/>
          <w:bCs/>
          <w:sz w:val="24"/>
          <w:szCs w:val="24"/>
        </w:rPr>
        <w:t>Accessible Parking</w:t>
      </w:r>
      <w:bookmarkEnd w:id="7"/>
    </w:p>
    <w:p w14:paraId="455F112E" w14:textId="5EAA9502" w:rsidR="007475D9" w:rsidRPr="00224B07" w:rsidRDefault="007475D9" w:rsidP="00886521">
      <w:pPr>
        <w:spacing w:before="100" w:beforeAutospacing="1" w:after="100" w:afterAutospacing="1"/>
        <w:rPr>
          <w:rFonts w:ascii="Arial" w:hAnsi="Arial" w:cs="Arial"/>
        </w:rPr>
      </w:pPr>
      <w:r w:rsidRPr="00224B07">
        <w:rPr>
          <w:rFonts w:ascii="Arial" w:hAnsi="Arial" w:cs="Arial"/>
        </w:rPr>
        <w:t xml:space="preserve">Below are car parks that are most closely related to the route. A full list of car parks accessibility information, opening times and charges can be accessed via </w:t>
      </w:r>
      <w:r w:rsidR="00B641D6" w:rsidRPr="00224B07">
        <w:rPr>
          <w:rStyle w:val="Hyperlink"/>
          <w:rFonts w:ascii="Arial" w:hAnsi="Arial" w:cs="Arial"/>
        </w:rPr>
        <w:t>Folkestone and H</w:t>
      </w:r>
      <w:r w:rsidRPr="00224B07">
        <w:rPr>
          <w:rStyle w:val="Hyperlink"/>
          <w:rFonts w:ascii="Arial" w:hAnsi="Arial" w:cs="Arial"/>
        </w:rPr>
        <w:t xml:space="preserve">ythe District Council’s </w:t>
      </w:r>
      <w:hyperlink r:id="rId21" w:history="1">
        <w:r w:rsidRPr="00224B07">
          <w:rPr>
            <w:rStyle w:val="Hyperlink"/>
            <w:rFonts w:ascii="Arial" w:hAnsi="Arial" w:cs="Arial"/>
          </w:rPr>
          <w:t>Car Parks in the district web page</w:t>
        </w:r>
      </w:hyperlink>
      <w:r w:rsidRPr="00224B07">
        <w:rPr>
          <w:rStyle w:val="Hyperlink"/>
          <w:rFonts w:ascii="Arial" w:hAnsi="Arial" w:cs="Arial"/>
        </w:rPr>
        <w:t>,</w:t>
      </w:r>
      <w:r w:rsidR="005578E5" w:rsidRPr="00224B07">
        <w:rPr>
          <w:rFonts w:ascii="Arial" w:hAnsi="Arial" w:cs="Arial"/>
        </w:rPr>
        <w:t xml:space="preserve"> this page</w:t>
      </w:r>
      <w:r w:rsidRPr="00224B07">
        <w:rPr>
          <w:rFonts w:ascii="Arial" w:hAnsi="Arial" w:cs="Arial"/>
        </w:rPr>
        <w:t xml:space="preserve"> also hosts a </w:t>
      </w:r>
      <w:hyperlink r:id="rId22" w:history="1">
        <w:r w:rsidRPr="00224B07">
          <w:rPr>
            <w:rStyle w:val="Hyperlink"/>
            <w:rFonts w:ascii="Arial" w:hAnsi="Arial" w:cs="Arial"/>
          </w:rPr>
          <w:t>List of car parks in the district</w:t>
        </w:r>
      </w:hyperlink>
      <w:r w:rsidRPr="00224B07">
        <w:rPr>
          <w:rStyle w:val="Hyperlink"/>
          <w:rFonts w:ascii="Arial" w:hAnsi="Arial" w:cs="Arial"/>
        </w:rPr>
        <w:t>.</w:t>
      </w:r>
    </w:p>
    <w:p w14:paraId="2E3EFA93" w14:textId="77777777" w:rsidR="0050112E" w:rsidRDefault="0050112E">
      <w:pPr>
        <w:spacing w:after="160" w:line="278" w:lineRule="auto"/>
        <w:rPr>
          <w:rFonts w:ascii="Arial" w:hAnsi="Arial" w:cs="Arial"/>
          <w:b/>
          <w:bCs/>
          <w:color w:val="000000" w:themeColor="text1"/>
        </w:rPr>
      </w:pPr>
      <w:r>
        <w:rPr>
          <w:rFonts w:ascii="Arial" w:hAnsi="Arial" w:cs="Arial"/>
          <w:b/>
          <w:bCs/>
          <w:color w:val="000000" w:themeColor="text1"/>
        </w:rPr>
        <w:br w:type="page"/>
      </w:r>
    </w:p>
    <w:p w14:paraId="18A679D0" w14:textId="43B5BDCB" w:rsidR="007B0BF1" w:rsidRPr="00224B07" w:rsidRDefault="007E58AB" w:rsidP="00886521">
      <w:pPr>
        <w:rPr>
          <w:rFonts w:ascii="Arial" w:hAnsi="Arial" w:cs="Arial"/>
          <w:color w:val="000000" w:themeColor="text1"/>
        </w:rPr>
      </w:pPr>
      <w:r w:rsidRPr="00224B07">
        <w:rPr>
          <w:rFonts w:ascii="Arial" w:hAnsi="Arial" w:cs="Arial"/>
          <w:b/>
          <w:bCs/>
          <w:color w:val="000000" w:themeColor="text1"/>
        </w:rPr>
        <w:lastRenderedPageBreak/>
        <w:t xml:space="preserve">Romney Hythe and Dymchurch </w:t>
      </w:r>
      <w:r w:rsidR="006E689E" w:rsidRPr="00224B07">
        <w:rPr>
          <w:rFonts w:ascii="Arial" w:hAnsi="Arial" w:cs="Arial"/>
          <w:b/>
          <w:bCs/>
          <w:color w:val="000000" w:themeColor="text1"/>
        </w:rPr>
        <w:t>Railway</w:t>
      </w:r>
      <w:r w:rsidRPr="00224B07">
        <w:rPr>
          <w:rFonts w:ascii="Arial" w:hAnsi="Arial" w:cs="Arial"/>
          <w:b/>
          <w:bCs/>
          <w:color w:val="000000" w:themeColor="text1"/>
        </w:rPr>
        <w:t xml:space="preserve"> Station Car Park</w:t>
      </w:r>
    </w:p>
    <w:p w14:paraId="66CC23F1" w14:textId="37B130CA" w:rsidR="001010FF" w:rsidRDefault="0042776D" w:rsidP="00FD1086">
      <w:pPr>
        <w:rPr>
          <w:rFonts w:ascii="Arial" w:hAnsi="Arial" w:cs="Arial"/>
          <w:color w:val="000000" w:themeColor="text1"/>
        </w:rPr>
      </w:pPr>
      <w:r w:rsidRPr="00224B07">
        <w:rPr>
          <w:rFonts w:ascii="Arial" w:hAnsi="Arial" w:cs="Arial"/>
          <w:color w:val="000000" w:themeColor="text1"/>
        </w:rPr>
        <w:t>3</w:t>
      </w:r>
      <w:r w:rsidR="00BF5B8F" w:rsidRPr="00224B07">
        <w:rPr>
          <w:rFonts w:ascii="Arial" w:hAnsi="Arial" w:cs="Arial"/>
          <w:color w:val="000000" w:themeColor="text1"/>
        </w:rPr>
        <w:t xml:space="preserve"> accessible bays</w:t>
      </w:r>
      <w:r w:rsidRPr="00224B07">
        <w:rPr>
          <w:rFonts w:ascii="Arial" w:hAnsi="Arial" w:cs="Arial"/>
          <w:color w:val="000000" w:themeColor="text1"/>
        </w:rPr>
        <w:t xml:space="preserve"> in station car park</w:t>
      </w:r>
      <w:r w:rsidR="00D07E99">
        <w:rPr>
          <w:rFonts w:ascii="Arial" w:hAnsi="Arial" w:cs="Arial"/>
          <w:color w:val="000000" w:themeColor="text1"/>
        </w:rPr>
        <w:t>:</w:t>
      </w:r>
    </w:p>
    <w:p w14:paraId="3ADFAFC4" w14:textId="77777777" w:rsidR="00D07E99" w:rsidRDefault="00D07E99" w:rsidP="00FD1086">
      <w:pPr>
        <w:rPr>
          <w:rFonts w:ascii="Arial" w:hAnsi="Arial" w:cs="Arial"/>
          <w:color w:val="000000" w:themeColor="text1"/>
        </w:rPr>
      </w:pPr>
    </w:p>
    <w:p w14:paraId="581FADBF" w14:textId="666786B0" w:rsidR="001010FF" w:rsidRDefault="001010FF" w:rsidP="00FD1086">
      <w:pPr>
        <w:rPr>
          <w:rFonts w:ascii="Arial" w:hAnsi="Arial" w:cs="Arial"/>
          <w:color w:val="000000" w:themeColor="text1"/>
        </w:rPr>
      </w:pPr>
      <w:r w:rsidRPr="00224B07">
        <w:rPr>
          <w:rFonts w:ascii="Arial" w:hAnsi="Arial" w:cs="Arial"/>
          <w:noProof/>
          <w14:ligatures w14:val="standardContextual"/>
        </w:rPr>
        <w:drawing>
          <wp:inline distT="0" distB="0" distL="0" distR="0" wp14:anchorId="2CA6FDBB" wp14:editId="1D60C913">
            <wp:extent cx="3422077" cy="2566485"/>
            <wp:effectExtent l="0" t="3810" r="3175" b="3175"/>
            <wp:docPr id="1493908967" name="Picture 2" descr="3 disabled parking bays at Romney Hythe and Dymchurch Railway Station car pa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3908967" name="Picture 2" descr="3 disabled parking bays at Romney Hythe and Dymchurch Railway Station car park."/>
                    <pic:cNvPicPr/>
                  </pic:nvPicPr>
                  <pic:blipFill>
                    <a:blip r:embed="rId23" cstate="print">
                      <a:extLst>
                        <a:ext uri="{28A0092B-C50C-407E-A947-70E740481C1C}">
                          <a14:useLocalDpi xmlns:a14="http://schemas.microsoft.com/office/drawing/2010/main" val="0"/>
                        </a:ext>
                      </a:extLst>
                    </a:blip>
                    <a:stretch>
                      <a:fillRect/>
                    </a:stretch>
                  </pic:blipFill>
                  <pic:spPr>
                    <a:xfrm rot="5400000">
                      <a:off x="0" y="0"/>
                      <a:ext cx="3501983" cy="2626413"/>
                    </a:xfrm>
                    <a:prstGeom prst="rect">
                      <a:avLst/>
                    </a:prstGeom>
                  </pic:spPr>
                </pic:pic>
              </a:graphicData>
            </a:graphic>
          </wp:inline>
        </w:drawing>
      </w:r>
    </w:p>
    <w:p w14:paraId="4CE6FEE2" w14:textId="77777777" w:rsidR="001010FF" w:rsidRDefault="001010FF" w:rsidP="00FD1086">
      <w:pPr>
        <w:rPr>
          <w:rFonts w:ascii="Arial" w:hAnsi="Arial" w:cs="Arial"/>
          <w:color w:val="000000" w:themeColor="text1"/>
        </w:rPr>
      </w:pPr>
    </w:p>
    <w:p w14:paraId="6CF308D1" w14:textId="2E779F1B" w:rsidR="008A4E45" w:rsidRDefault="0042776D" w:rsidP="00FD1086">
      <w:pPr>
        <w:rPr>
          <w:rFonts w:ascii="Arial" w:hAnsi="Arial" w:cs="Arial"/>
          <w:color w:val="000000" w:themeColor="text1"/>
        </w:rPr>
      </w:pPr>
      <w:r w:rsidRPr="00224B07">
        <w:rPr>
          <w:rFonts w:ascii="Arial" w:hAnsi="Arial" w:cs="Arial"/>
          <w:color w:val="000000" w:themeColor="text1"/>
        </w:rPr>
        <w:t>2 further bays adjacent to canal</w:t>
      </w:r>
      <w:r w:rsidR="00B5717D" w:rsidRPr="00224B07">
        <w:rPr>
          <w:rFonts w:ascii="Arial" w:hAnsi="Arial" w:cs="Arial"/>
          <w:color w:val="000000" w:themeColor="text1"/>
        </w:rPr>
        <w:t xml:space="preserve"> and opposite the </w:t>
      </w:r>
      <w:r w:rsidR="00B5717D" w:rsidRPr="00224B07">
        <w:rPr>
          <w:rFonts w:ascii="Arial" w:hAnsi="Arial" w:cs="Arial"/>
        </w:rPr>
        <w:t>Light Railway Restaurant</w:t>
      </w:r>
      <w:r w:rsidR="00D07E99">
        <w:rPr>
          <w:rFonts w:ascii="Arial" w:hAnsi="Arial" w:cs="Arial"/>
          <w:color w:val="000000" w:themeColor="text1"/>
        </w:rPr>
        <w:t>:</w:t>
      </w:r>
    </w:p>
    <w:p w14:paraId="313C07A9" w14:textId="77777777" w:rsidR="008A4E45" w:rsidRDefault="008A4E45" w:rsidP="00FD1086">
      <w:pPr>
        <w:rPr>
          <w:rFonts w:ascii="Arial" w:hAnsi="Arial" w:cs="Arial"/>
          <w:color w:val="000000" w:themeColor="text1"/>
        </w:rPr>
      </w:pPr>
    </w:p>
    <w:p w14:paraId="0CEB872B" w14:textId="4B861D68" w:rsidR="008A4E45" w:rsidRDefault="008A4E45" w:rsidP="00FD1086">
      <w:pPr>
        <w:rPr>
          <w:rFonts w:ascii="Arial" w:hAnsi="Arial" w:cs="Arial"/>
          <w:color w:val="000000" w:themeColor="text1"/>
        </w:rPr>
      </w:pPr>
      <w:r w:rsidRPr="00224B07">
        <w:rPr>
          <w:rFonts w:ascii="Arial" w:hAnsi="Arial" w:cs="Arial"/>
          <w:b/>
          <w:bCs/>
          <w:noProof/>
          <w:color w:val="000000" w:themeColor="text1"/>
          <w14:ligatures w14:val="standardContextual"/>
        </w:rPr>
        <w:drawing>
          <wp:inline distT="0" distB="0" distL="0" distR="0" wp14:anchorId="2B60FC0C" wp14:editId="155BAA5B">
            <wp:extent cx="3446131" cy="2584526"/>
            <wp:effectExtent l="0" t="1270" r="0" b="0"/>
            <wp:docPr id="439953449" name="Picture 32" descr="2additional disabled parking bays at Romney Hythe and Dymchurch Railway Station car park opposite the Light Railway Restaura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953449" name="Picture 32" descr="2additional disabled parking bays at Romney Hythe and Dymchurch Railway Station car park opposite the Light Railway Restaurant"/>
                    <pic:cNvPicPr/>
                  </pic:nvPicPr>
                  <pic:blipFill>
                    <a:blip r:embed="rId24" cstate="print">
                      <a:extLst>
                        <a:ext uri="{28A0092B-C50C-407E-A947-70E740481C1C}">
                          <a14:useLocalDpi xmlns:a14="http://schemas.microsoft.com/office/drawing/2010/main" val="0"/>
                        </a:ext>
                      </a:extLst>
                    </a:blip>
                    <a:stretch>
                      <a:fillRect/>
                    </a:stretch>
                  </pic:blipFill>
                  <pic:spPr>
                    <a:xfrm rot="5400000">
                      <a:off x="0" y="0"/>
                      <a:ext cx="3545482" cy="2659037"/>
                    </a:xfrm>
                    <a:prstGeom prst="rect">
                      <a:avLst/>
                    </a:prstGeom>
                  </pic:spPr>
                </pic:pic>
              </a:graphicData>
            </a:graphic>
          </wp:inline>
        </w:drawing>
      </w:r>
    </w:p>
    <w:p w14:paraId="20D3AFFC" w14:textId="77777777" w:rsidR="0050112E" w:rsidRDefault="0050112E" w:rsidP="00FD1086">
      <w:pPr>
        <w:rPr>
          <w:rFonts w:ascii="Arial" w:hAnsi="Arial" w:cs="Arial"/>
          <w:color w:val="000000" w:themeColor="text1"/>
        </w:rPr>
      </w:pPr>
    </w:p>
    <w:p w14:paraId="112E5461" w14:textId="3C1857C2" w:rsidR="007B0BF1" w:rsidRPr="001010FF" w:rsidRDefault="00FD1086" w:rsidP="00FD1086">
      <w:pPr>
        <w:rPr>
          <w:rFonts w:ascii="Arial" w:hAnsi="Arial" w:cs="Arial"/>
          <w:color w:val="000000" w:themeColor="text1"/>
        </w:rPr>
      </w:pPr>
      <w:r w:rsidRPr="00224B07">
        <w:rPr>
          <w:rFonts w:ascii="Arial" w:hAnsi="Arial" w:cs="Arial"/>
        </w:rPr>
        <w:lastRenderedPageBreak/>
        <w:t>The station is accessed via the Railway Shop, and a small ramp is available for customers to access the Shop.</w:t>
      </w:r>
      <w:r w:rsidRPr="00224B07">
        <w:rPr>
          <w:rFonts w:ascii="Arial" w:hAnsi="Arial" w:cs="Arial"/>
          <w:color w:val="000000" w:themeColor="text1"/>
        </w:rPr>
        <w:t xml:space="preserve"> </w:t>
      </w:r>
    </w:p>
    <w:p w14:paraId="57E58377" w14:textId="20269C1D" w:rsidR="007934FC" w:rsidRPr="008A4E45" w:rsidRDefault="006E689E" w:rsidP="008A4E45">
      <w:pPr>
        <w:pStyle w:val="ListParagraph"/>
        <w:numPr>
          <w:ilvl w:val="0"/>
          <w:numId w:val="14"/>
        </w:numPr>
        <w:rPr>
          <w:rFonts w:ascii="Arial" w:hAnsi="Arial" w:cs="Arial"/>
          <w:color w:val="000000" w:themeColor="text1"/>
        </w:rPr>
      </w:pPr>
      <w:r w:rsidRPr="00224B07">
        <w:rPr>
          <w:rFonts w:ascii="Arial" w:hAnsi="Arial" w:cs="Arial"/>
          <w:color w:val="000000" w:themeColor="text1"/>
        </w:rPr>
        <w:t xml:space="preserve">what3words: </w:t>
      </w:r>
      <w:hyperlink r:id="rId25" w:history="1">
        <w:r w:rsidR="00B830B8" w:rsidRPr="00224B07">
          <w:rPr>
            <w:rStyle w:val="Hyperlink"/>
            <w:rFonts w:ascii="Arial" w:hAnsi="Arial" w:cs="Arial"/>
          </w:rPr>
          <w:t>///</w:t>
        </w:r>
        <w:proofErr w:type="spellStart"/>
        <w:proofErr w:type="gramStart"/>
        <w:r w:rsidR="00B830B8" w:rsidRPr="00224B07">
          <w:rPr>
            <w:rStyle w:val="Hyperlink"/>
            <w:rFonts w:ascii="Arial" w:hAnsi="Arial" w:cs="Arial"/>
          </w:rPr>
          <w:t>slurping.sobs</w:t>
        </w:r>
        <w:proofErr w:type="gramEnd"/>
        <w:r w:rsidR="00B830B8" w:rsidRPr="00224B07">
          <w:rPr>
            <w:rStyle w:val="Hyperlink"/>
            <w:rFonts w:ascii="Arial" w:hAnsi="Arial" w:cs="Arial"/>
          </w:rPr>
          <w:t>.taster</w:t>
        </w:r>
        <w:proofErr w:type="spellEnd"/>
      </w:hyperlink>
    </w:p>
    <w:p w14:paraId="333E7940" w14:textId="0763BAD6" w:rsidR="00B166C5" w:rsidRPr="00224B07" w:rsidRDefault="002D147E" w:rsidP="00886521">
      <w:pPr>
        <w:pStyle w:val="Heading2"/>
        <w:rPr>
          <w:rFonts w:ascii="Arial" w:hAnsi="Arial" w:cs="Arial"/>
          <w:b/>
          <w:bCs/>
          <w:sz w:val="24"/>
          <w:szCs w:val="24"/>
        </w:rPr>
      </w:pPr>
      <w:bookmarkStart w:id="8" w:name="_Toc220045931"/>
      <w:r w:rsidRPr="00224B07">
        <w:rPr>
          <w:rFonts w:ascii="Arial" w:hAnsi="Arial" w:cs="Arial"/>
          <w:b/>
          <w:bCs/>
          <w:sz w:val="24"/>
          <w:szCs w:val="24"/>
        </w:rPr>
        <w:t>Accessible Toilets</w:t>
      </w:r>
      <w:bookmarkEnd w:id="8"/>
      <w:r w:rsidR="00B166C5" w:rsidRPr="00224B07">
        <w:rPr>
          <w:rFonts w:ascii="Arial" w:hAnsi="Arial" w:cs="Arial"/>
          <w:b/>
          <w:bCs/>
          <w:sz w:val="24"/>
          <w:szCs w:val="24"/>
        </w:rPr>
        <w:t xml:space="preserve"> </w:t>
      </w:r>
    </w:p>
    <w:p w14:paraId="2402607B" w14:textId="35027706" w:rsidR="00266713" w:rsidRPr="00224B07" w:rsidRDefault="005D7605" w:rsidP="00886521">
      <w:pPr>
        <w:pStyle w:val="NoSpacing"/>
        <w:rPr>
          <w:rFonts w:ascii="Arial" w:hAnsi="Arial" w:cs="Arial"/>
          <w:color w:val="000000" w:themeColor="text1"/>
        </w:rPr>
      </w:pPr>
      <w:r w:rsidRPr="00224B07">
        <w:rPr>
          <w:rFonts w:ascii="Arial" w:hAnsi="Arial" w:cs="Arial"/>
        </w:rPr>
        <w:t xml:space="preserve">Below are toilets that are most closely related to the route. A full list of toilets in </w:t>
      </w:r>
      <w:r w:rsidR="001B60C4" w:rsidRPr="00224B07">
        <w:rPr>
          <w:rFonts w:ascii="Arial" w:hAnsi="Arial" w:cs="Arial"/>
        </w:rPr>
        <w:t>the area</w:t>
      </w:r>
      <w:r w:rsidRPr="00224B07">
        <w:rPr>
          <w:rFonts w:ascii="Arial" w:hAnsi="Arial" w:cs="Arial"/>
        </w:rPr>
        <w:t xml:space="preserve"> including accessibility</w:t>
      </w:r>
      <w:r w:rsidR="005F7948" w:rsidRPr="00224B07">
        <w:rPr>
          <w:rFonts w:ascii="Arial" w:hAnsi="Arial" w:cs="Arial"/>
        </w:rPr>
        <w:t xml:space="preserve"> </w:t>
      </w:r>
      <w:r w:rsidR="00E871EA" w:rsidRPr="00224B07">
        <w:rPr>
          <w:rFonts w:ascii="Arial" w:hAnsi="Arial" w:cs="Arial"/>
        </w:rPr>
        <w:t xml:space="preserve">information </w:t>
      </w:r>
      <w:r w:rsidRPr="00224B07">
        <w:rPr>
          <w:rFonts w:ascii="Arial" w:hAnsi="Arial" w:cs="Arial"/>
        </w:rPr>
        <w:t>and opening times can be access</w:t>
      </w:r>
      <w:r w:rsidR="0048167F" w:rsidRPr="00224B07">
        <w:rPr>
          <w:rFonts w:ascii="Arial" w:hAnsi="Arial" w:cs="Arial"/>
        </w:rPr>
        <w:t>ed</w:t>
      </w:r>
      <w:r w:rsidR="009609B8" w:rsidRPr="00224B07">
        <w:rPr>
          <w:rFonts w:ascii="Arial" w:hAnsi="Arial" w:cs="Arial"/>
        </w:rPr>
        <w:t xml:space="preserve"> via</w:t>
      </w:r>
      <w:r w:rsidRPr="00224B07">
        <w:rPr>
          <w:rFonts w:ascii="Arial" w:hAnsi="Arial" w:cs="Arial"/>
        </w:rPr>
        <w:t xml:space="preserve"> </w:t>
      </w:r>
      <w:hyperlink r:id="rId26" w:history="1">
        <w:r w:rsidR="0048167F" w:rsidRPr="00224B07">
          <w:rPr>
            <w:rStyle w:val="Hyperlink"/>
            <w:rFonts w:ascii="Arial" w:hAnsi="Arial" w:cs="Arial"/>
          </w:rPr>
          <w:t xml:space="preserve">Folkestone and Hythe District Council’s </w:t>
        </w:r>
        <w:r w:rsidR="00370DDE" w:rsidRPr="00224B07">
          <w:rPr>
            <w:rStyle w:val="Hyperlink"/>
            <w:rFonts w:ascii="Arial" w:hAnsi="Arial" w:cs="Arial"/>
          </w:rPr>
          <w:t>p</w:t>
        </w:r>
        <w:r w:rsidR="00902D4B" w:rsidRPr="00224B07">
          <w:rPr>
            <w:rStyle w:val="Hyperlink"/>
            <w:rFonts w:ascii="Arial" w:hAnsi="Arial" w:cs="Arial"/>
          </w:rPr>
          <w:t>ublic toilet facilities web page.</w:t>
        </w:r>
      </w:hyperlink>
      <w:r w:rsidR="006A6141" w:rsidRPr="00224B07">
        <w:rPr>
          <w:rFonts w:ascii="Arial" w:hAnsi="Arial" w:cs="Arial"/>
          <w:b/>
          <w:bCs/>
        </w:rPr>
        <w:br/>
      </w:r>
    </w:p>
    <w:p w14:paraId="5831AE13" w14:textId="77777777" w:rsidR="00B166C5" w:rsidRPr="00224B07" w:rsidRDefault="00B166C5" w:rsidP="00886521">
      <w:pPr>
        <w:pStyle w:val="ListParagraph"/>
        <w:numPr>
          <w:ilvl w:val="0"/>
          <w:numId w:val="16"/>
        </w:numPr>
        <w:rPr>
          <w:rFonts w:ascii="Arial" w:hAnsi="Arial" w:cs="Arial"/>
        </w:rPr>
      </w:pPr>
      <w:r w:rsidRPr="00224B07">
        <w:rPr>
          <w:rFonts w:ascii="Arial" w:hAnsi="Arial" w:cs="Arial"/>
          <w:b/>
          <w:bCs/>
        </w:rPr>
        <w:t>Romney Hythe and Dymchurch Station</w:t>
      </w:r>
      <w:r w:rsidRPr="00224B07">
        <w:rPr>
          <w:rFonts w:ascii="Arial" w:hAnsi="Arial" w:cs="Arial"/>
        </w:rPr>
        <w:t xml:space="preserve"> </w:t>
      </w:r>
    </w:p>
    <w:p w14:paraId="5A0F8592" w14:textId="77777777" w:rsidR="00B166C5" w:rsidRPr="00224B07" w:rsidRDefault="00266713" w:rsidP="00886521">
      <w:pPr>
        <w:pStyle w:val="ListParagraph"/>
        <w:numPr>
          <w:ilvl w:val="1"/>
          <w:numId w:val="16"/>
        </w:numPr>
        <w:rPr>
          <w:rFonts w:ascii="Arial" w:hAnsi="Arial" w:cs="Arial"/>
        </w:rPr>
      </w:pPr>
      <w:r w:rsidRPr="00224B07">
        <w:rPr>
          <w:rFonts w:ascii="Arial" w:hAnsi="Arial" w:cs="Arial"/>
        </w:rPr>
        <w:t>what3words:</w:t>
      </w:r>
      <w:r w:rsidR="005A0549" w:rsidRPr="00224B07">
        <w:rPr>
          <w:rFonts w:ascii="Arial" w:hAnsi="Arial" w:cs="Arial"/>
        </w:rPr>
        <w:t xml:space="preserve"> </w:t>
      </w:r>
      <w:hyperlink r:id="rId27" w:history="1">
        <w:r w:rsidR="005A0549" w:rsidRPr="00224B07">
          <w:rPr>
            <w:rStyle w:val="Hyperlink"/>
            <w:rFonts w:ascii="Arial" w:hAnsi="Arial" w:cs="Arial"/>
          </w:rPr>
          <w:t>///</w:t>
        </w:r>
        <w:proofErr w:type="spellStart"/>
        <w:proofErr w:type="gramStart"/>
        <w:r w:rsidR="005A0549" w:rsidRPr="00224B07">
          <w:rPr>
            <w:rStyle w:val="Hyperlink"/>
            <w:rFonts w:ascii="Arial" w:hAnsi="Arial" w:cs="Arial"/>
          </w:rPr>
          <w:t>slurping.sobs</w:t>
        </w:r>
        <w:proofErr w:type="gramEnd"/>
        <w:r w:rsidR="005A0549" w:rsidRPr="00224B07">
          <w:rPr>
            <w:rStyle w:val="Hyperlink"/>
            <w:rFonts w:ascii="Arial" w:hAnsi="Arial" w:cs="Arial"/>
          </w:rPr>
          <w:t>.taster</w:t>
        </w:r>
        <w:proofErr w:type="spellEnd"/>
      </w:hyperlink>
    </w:p>
    <w:p w14:paraId="17CAC3AF" w14:textId="7DDE476D" w:rsidR="001D6C97" w:rsidRPr="00224B07" w:rsidRDefault="000E7814" w:rsidP="00886521">
      <w:pPr>
        <w:pStyle w:val="ListParagraph"/>
        <w:numPr>
          <w:ilvl w:val="1"/>
          <w:numId w:val="16"/>
        </w:numPr>
        <w:rPr>
          <w:rFonts w:ascii="Arial" w:hAnsi="Arial" w:cs="Arial"/>
        </w:rPr>
      </w:pPr>
      <w:r w:rsidRPr="00224B07">
        <w:rPr>
          <w:rFonts w:ascii="Arial" w:hAnsi="Arial" w:cs="Arial"/>
        </w:rPr>
        <w:t xml:space="preserve">There are no accessible toilets in the car park however the station features an accessible toilet which is located at the shop end of Platform 3 and can be accessed from the car park via the </w:t>
      </w:r>
      <w:r w:rsidR="00604CD1" w:rsidRPr="00224B07">
        <w:rPr>
          <w:rFonts w:ascii="Arial" w:hAnsi="Arial" w:cs="Arial"/>
        </w:rPr>
        <w:t>shop. The</w:t>
      </w:r>
      <w:r w:rsidR="002B48A9" w:rsidRPr="00224B07">
        <w:rPr>
          <w:rFonts w:ascii="Arial" w:hAnsi="Arial" w:cs="Arial"/>
        </w:rPr>
        <w:t xml:space="preserve"> station is accessed via the Railway </w:t>
      </w:r>
      <w:r w:rsidR="00E97292" w:rsidRPr="00224B07">
        <w:rPr>
          <w:rFonts w:ascii="Arial" w:hAnsi="Arial" w:cs="Arial"/>
        </w:rPr>
        <w:t>Shop,</w:t>
      </w:r>
      <w:r w:rsidR="002B48A9" w:rsidRPr="00224B07">
        <w:rPr>
          <w:rFonts w:ascii="Arial" w:hAnsi="Arial" w:cs="Arial"/>
        </w:rPr>
        <w:t xml:space="preserve"> and a small gradual ramp is available for customers to access the Shop.  Baby changing facilities are also available.</w:t>
      </w:r>
      <w:r w:rsidR="00604CD1" w:rsidRPr="00224B07">
        <w:rPr>
          <w:rFonts w:ascii="Arial" w:hAnsi="Arial" w:cs="Arial"/>
        </w:rPr>
        <w:t xml:space="preserve"> </w:t>
      </w:r>
      <w:r w:rsidR="002B48A9" w:rsidRPr="00224B07">
        <w:rPr>
          <w:rFonts w:ascii="Arial" w:hAnsi="Arial" w:cs="Arial"/>
        </w:rPr>
        <w:t>Hythe Café and the Vintage Tea Room can be found in the building adjacent to the Railway Shop. Entrances are at street level. Limited car park spaces are available.</w:t>
      </w:r>
      <w:r w:rsidR="00266713" w:rsidRPr="00224B07">
        <w:rPr>
          <w:rFonts w:ascii="Arial" w:hAnsi="Arial" w:cs="Arial"/>
        </w:rPr>
        <w:br/>
      </w:r>
    </w:p>
    <w:p w14:paraId="3EB59EC7" w14:textId="64C9C954" w:rsidR="004F0C1A" w:rsidRPr="00224B07" w:rsidRDefault="007360D6" w:rsidP="00886521">
      <w:pPr>
        <w:pStyle w:val="ListParagraph"/>
        <w:numPr>
          <w:ilvl w:val="0"/>
          <w:numId w:val="16"/>
        </w:numPr>
        <w:rPr>
          <w:rFonts w:ascii="Arial" w:hAnsi="Arial" w:cs="Arial"/>
          <w:color w:val="000000" w:themeColor="text1"/>
        </w:rPr>
      </w:pPr>
      <w:r w:rsidRPr="00224B07">
        <w:rPr>
          <w:rFonts w:ascii="Arial" w:hAnsi="Arial" w:cs="Arial"/>
          <w:b/>
          <w:bCs/>
          <w:color w:val="000000" w:themeColor="text1"/>
        </w:rPr>
        <w:t xml:space="preserve">State </w:t>
      </w:r>
      <w:r w:rsidR="003015A3" w:rsidRPr="00224B07">
        <w:rPr>
          <w:rFonts w:ascii="Arial" w:hAnsi="Arial" w:cs="Arial"/>
          <w:b/>
          <w:bCs/>
          <w:color w:val="000000" w:themeColor="text1"/>
        </w:rPr>
        <w:t>Street</w:t>
      </w:r>
    </w:p>
    <w:p w14:paraId="2671976C" w14:textId="77777777" w:rsidR="004F0C1A" w:rsidRPr="00224B07" w:rsidRDefault="007360D6" w:rsidP="00886521">
      <w:pPr>
        <w:pStyle w:val="ListParagraph"/>
        <w:numPr>
          <w:ilvl w:val="1"/>
          <w:numId w:val="16"/>
        </w:numPr>
        <w:rPr>
          <w:rFonts w:ascii="Arial" w:hAnsi="Arial" w:cs="Arial"/>
          <w:color w:val="000000" w:themeColor="text1"/>
        </w:rPr>
      </w:pPr>
      <w:r w:rsidRPr="00224B07">
        <w:rPr>
          <w:rFonts w:ascii="Arial" w:hAnsi="Arial" w:cs="Arial"/>
          <w:color w:val="000000" w:themeColor="text1"/>
        </w:rPr>
        <w:t xml:space="preserve">what3words: </w:t>
      </w:r>
      <w:hyperlink r:id="rId28" w:history="1">
        <w:r w:rsidRPr="00224B07">
          <w:rPr>
            <w:rStyle w:val="Hyperlink"/>
            <w:rFonts w:ascii="Arial" w:hAnsi="Arial" w:cs="Arial"/>
          </w:rPr>
          <w:t>///</w:t>
        </w:r>
        <w:proofErr w:type="spellStart"/>
        <w:proofErr w:type="gramStart"/>
        <w:r w:rsidRPr="00224B07">
          <w:rPr>
            <w:rStyle w:val="Hyperlink"/>
            <w:rFonts w:ascii="Arial" w:hAnsi="Arial" w:cs="Arial"/>
          </w:rPr>
          <w:t>bounded.coherent</w:t>
        </w:r>
        <w:proofErr w:type="gramEnd"/>
        <w:r w:rsidRPr="00224B07">
          <w:rPr>
            <w:rStyle w:val="Hyperlink"/>
            <w:rFonts w:ascii="Arial" w:hAnsi="Arial" w:cs="Arial"/>
          </w:rPr>
          <w:t>.conductor</w:t>
        </w:r>
        <w:proofErr w:type="spellEnd"/>
      </w:hyperlink>
    </w:p>
    <w:p w14:paraId="06CE28AA" w14:textId="77777777" w:rsidR="004F0C1A" w:rsidRPr="00224B07" w:rsidRDefault="00D16F1E" w:rsidP="00886521">
      <w:pPr>
        <w:pStyle w:val="ListParagraph"/>
        <w:numPr>
          <w:ilvl w:val="1"/>
          <w:numId w:val="16"/>
        </w:numPr>
        <w:rPr>
          <w:rFonts w:ascii="Arial" w:hAnsi="Arial" w:cs="Arial"/>
          <w:color w:val="000000" w:themeColor="text1"/>
        </w:rPr>
      </w:pPr>
      <w:r w:rsidRPr="00224B07">
        <w:rPr>
          <w:rFonts w:ascii="Arial" w:hAnsi="Arial" w:cs="Arial"/>
          <w:color w:val="000000" w:themeColor="text1"/>
        </w:rPr>
        <w:t>RADAR key required.</w:t>
      </w:r>
    </w:p>
    <w:p w14:paraId="5944155D" w14:textId="789690FC" w:rsidR="00B310A9" w:rsidRPr="00224B07" w:rsidRDefault="007D384F" w:rsidP="00B310A9">
      <w:pPr>
        <w:pStyle w:val="ListParagraph"/>
        <w:keepNext/>
        <w:numPr>
          <w:ilvl w:val="1"/>
          <w:numId w:val="16"/>
        </w:numPr>
        <w:rPr>
          <w:rFonts w:ascii="Arial" w:hAnsi="Arial" w:cs="Arial"/>
        </w:rPr>
      </w:pPr>
      <w:r w:rsidRPr="00224B07">
        <w:rPr>
          <w:rFonts w:ascii="Arial" w:hAnsi="Arial" w:cs="Arial"/>
          <w:shd w:val="clear" w:color="auto" w:fill="F7F8F9"/>
        </w:rPr>
        <w:t>Only open during the summer season (1 April - 30 September).</w:t>
      </w:r>
      <w:r w:rsidR="00D9657C" w:rsidRPr="00224B07">
        <w:rPr>
          <w:rFonts w:ascii="Arial" w:hAnsi="Arial" w:cs="Arial"/>
        </w:rPr>
        <w:br/>
      </w:r>
      <w:r w:rsidR="00D9657C" w:rsidRPr="00224B07">
        <w:rPr>
          <w:rFonts w:ascii="Arial" w:hAnsi="Arial" w:cs="Arial"/>
        </w:rPr>
        <w:br/>
      </w:r>
      <w:r w:rsidR="00D9657C" w:rsidRPr="00224B07">
        <w:rPr>
          <w:rFonts w:ascii="Arial" w:hAnsi="Arial" w:cs="Arial"/>
          <w:b/>
          <w:bCs/>
          <w:noProof/>
          <w:color w:val="000000" w:themeColor="text1"/>
          <w14:ligatures w14:val="standardContextual"/>
        </w:rPr>
        <w:drawing>
          <wp:inline distT="0" distB="0" distL="0" distR="0" wp14:anchorId="149D9AAC" wp14:editId="0596C655">
            <wp:extent cx="2852885" cy="2138769"/>
            <wp:effectExtent l="1270" t="0" r="0" b="0"/>
            <wp:docPr id="1692988397" name="Picture 7" descr="External entrance to Stade Street disabled toilet with metal barrier around low brick wall leading to door on the left-0hand side. Unisex disabled sign on wall out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988397" name="Picture 7" descr="External entrance to Stade Street disabled toilet with metal barrier around low brick wall leading to door on the left-0hand side. Unisex disabled sign on wall outside."/>
                    <pic:cNvPicPr/>
                  </pic:nvPicPr>
                  <pic:blipFill>
                    <a:blip r:embed="rId29" cstate="print">
                      <a:extLst>
                        <a:ext uri="{28A0092B-C50C-407E-A947-70E740481C1C}">
                          <a14:useLocalDpi xmlns:a14="http://schemas.microsoft.com/office/drawing/2010/main" val="0"/>
                        </a:ext>
                      </a:extLst>
                    </a:blip>
                    <a:stretch>
                      <a:fillRect/>
                    </a:stretch>
                  </pic:blipFill>
                  <pic:spPr>
                    <a:xfrm rot="5400000">
                      <a:off x="0" y="0"/>
                      <a:ext cx="2898982" cy="2173327"/>
                    </a:xfrm>
                    <a:prstGeom prst="rect">
                      <a:avLst/>
                    </a:prstGeom>
                  </pic:spPr>
                </pic:pic>
              </a:graphicData>
            </a:graphic>
          </wp:inline>
        </w:drawing>
      </w:r>
      <w:r w:rsidR="002A4A98">
        <w:rPr>
          <w:rFonts w:ascii="Arial" w:hAnsi="Arial" w:cs="Arial"/>
        </w:rPr>
        <w:t xml:space="preserve"> </w:t>
      </w:r>
      <w:r w:rsidR="002A4A98" w:rsidRPr="00224B07">
        <w:rPr>
          <w:rFonts w:ascii="Arial" w:hAnsi="Arial" w:cs="Arial"/>
          <w:noProof/>
        </w:rPr>
        <w:drawing>
          <wp:inline distT="0" distB="0" distL="0" distR="0" wp14:anchorId="43450F8E" wp14:editId="3AB94E27">
            <wp:extent cx="2844871" cy="2495061"/>
            <wp:effectExtent l="0" t="2858" r="0" b="0"/>
            <wp:docPr id="544525140" name="Picture 8" descr="External entrance to Stade Street disabled toilet with metal barrier around low brick wall next to a gentle slope on a concrete surface with utulity cov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525140" name="Picture 8" descr="External entrance to Stade Street disabled toilet with metal barrier around low brick wall next to a gentle slope on a concrete surface with utulity covers."/>
                    <pic:cNvPicPr/>
                  </pic:nvPicPr>
                  <pic:blipFill rotWithShape="1">
                    <a:blip r:embed="rId30" cstate="print">
                      <a:extLst>
                        <a:ext uri="{28A0092B-C50C-407E-A947-70E740481C1C}">
                          <a14:useLocalDpi xmlns:a14="http://schemas.microsoft.com/office/drawing/2010/main" val="0"/>
                        </a:ext>
                      </a:extLst>
                    </a:blip>
                    <a:srcRect r="14488"/>
                    <a:stretch>
                      <a:fillRect/>
                    </a:stretch>
                  </pic:blipFill>
                  <pic:spPr bwMode="auto">
                    <a:xfrm rot="5400000">
                      <a:off x="0" y="0"/>
                      <a:ext cx="2893112" cy="2537370"/>
                    </a:xfrm>
                    <a:prstGeom prst="rect">
                      <a:avLst/>
                    </a:prstGeom>
                    <a:ln>
                      <a:noFill/>
                    </a:ln>
                    <a:extLst>
                      <a:ext uri="{53640926-AAD7-44D8-BBD7-CCE9431645EC}">
                        <a14:shadowObscured xmlns:a14="http://schemas.microsoft.com/office/drawing/2010/main"/>
                      </a:ext>
                    </a:extLst>
                  </pic:spPr>
                </pic:pic>
              </a:graphicData>
            </a:graphic>
          </wp:inline>
        </w:drawing>
      </w:r>
    </w:p>
    <w:p w14:paraId="7F699363" w14:textId="05FA0C34" w:rsidR="007D384F" w:rsidRPr="0050112E" w:rsidRDefault="007D384F" w:rsidP="0050112E">
      <w:pPr>
        <w:keepNext/>
        <w:rPr>
          <w:rFonts w:ascii="Arial" w:hAnsi="Arial" w:cs="Arial"/>
        </w:rPr>
      </w:pPr>
    </w:p>
    <w:p w14:paraId="3AB84D9C" w14:textId="77777777" w:rsidR="0050112E" w:rsidRDefault="0050112E">
      <w:pPr>
        <w:spacing w:after="160" w:line="278" w:lineRule="auto"/>
        <w:rPr>
          <w:rFonts w:ascii="Arial" w:hAnsi="Arial" w:cs="Arial"/>
          <w:b/>
          <w:bCs/>
          <w:shd w:val="clear" w:color="auto" w:fill="FFFFFF"/>
        </w:rPr>
      </w:pPr>
      <w:r>
        <w:rPr>
          <w:rFonts w:ascii="Arial" w:hAnsi="Arial" w:cs="Arial"/>
          <w:b/>
          <w:bCs/>
          <w:shd w:val="clear" w:color="auto" w:fill="FFFFFF"/>
        </w:rPr>
        <w:br w:type="page"/>
      </w:r>
    </w:p>
    <w:p w14:paraId="5C1FC5A8" w14:textId="64B2CEE7" w:rsidR="004F0C1A" w:rsidRPr="00224B07" w:rsidRDefault="00874412" w:rsidP="00886521">
      <w:pPr>
        <w:pStyle w:val="ListParagraph"/>
        <w:numPr>
          <w:ilvl w:val="0"/>
          <w:numId w:val="17"/>
        </w:numPr>
        <w:rPr>
          <w:rFonts w:ascii="Arial" w:hAnsi="Arial" w:cs="Arial"/>
          <w:b/>
          <w:bCs/>
          <w:shd w:val="clear" w:color="auto" w:fill="FFFFFF"/>
        </w:rPr>
      </w:pPr>
      <w:r w:rsidRPr="00224B07">
        <w:rPr>
          <w:rFonts w:ascii="Arial" w:hAnsi="Arial" w:cs="Arial"/>
          <w:b/>
          <w:bCs/>
          <w:shd w:val="clear" w:color="auto" w:fill="FFFFFF"/>
        </w:rPr>
        <w:lastRenderedPageBreak/>
        <w:t>Marine Parade, Hythe Pool</w:t>
      </w:r>
    </w:p>
    <w:p w14:paraId="3CA7A015" w14:textId="0C1AD2DE" w:rsidR="007D384F" w:rsidRPr="00224B07" w:rsidRDefault="00E053F2" w:rsidP="00886521">
      <w:pPr>
        <w:pStyle w:val="ListParagraph"/>
        <w:numPr>
          <w:ilvl w:val="1"/>
          <w:numId w:val="17"/>
        </w:numPr>
        <w:rPr>
          <w:rFonts w:ascii="Arial" w:hAnsi="Arial" w:cs="Arial"/>
          <w:b/>
          <w:bCs/>
          <w:shd w:val="clear" w:color="auto" w:fill="FFFFFF"/>
        </w:rPr>
      </w:pPr>
      <w:r w:rsidRPr="00224B07">
        <w:rPr>
          <w:rFonts w:ascii="Arial" w:hAnsi="Arial" w:cs="Arial"/>
          <w:shd w:val="clear" w:color="auto" w:fill="FFFFFF"/>
        </w:rPr>
        <w:t>w</w:t>
      </w:r>
      <w:r w:rsidR="00874412" w:rsidRPr="00224B07">
        <w:rPr>
          <w:rFonts w:ascii="Arial" w:hAnsi="Arial" w:cs="Arial"/>
          <w:shd w:val="clear" w:color="auto" w:fill="FFFFFF"/>
        </w:rPr>
        <w:t>hat3words:</w:t>
      </w:r>
      <w:r w:rsidR="00874412" w:rsidRPr="00224B07">
        <w:rPr>
          <w:rFonts w:ascii="Arial" w:hAnsi="Arial" w:cs="Arial"/>
          <w:color w:val="000000" w:themeColor="text1"/>
        </w:rPr>
        <w:t xml:space="preserve"> </w:t>
      </w:r>
      <w:r w:rsidR="00EF3A1D" w:rsidRPr="00224B07">
        <w:rPr>
          <w:rFonts w:ascii="Arial" w:hAnsi="Arial" w:cs="Arial"/>
          <w:color w:val="000000" w:themeColor="text1"/>
        </w:rPr>
        <w:t>/</w:t>
      </w:r>
      <w:hyperlink r:id="rId31" w:history="1">
        <w:r w:rsidR="00EF3A1D" w:rsidRPr="00224B07">
          <w:rPr>
            <w:rStyle w:val="Hyperlink"/>
            <w:rFonts w:ascii="Arial" w:hAnsi="Arial" w:cs="Arial"/>
          </w:rPr>
          <w:t>//</w:t>
        </w:r>
        <w:proofErr w:type="spellStart"/>
        <w:proofErr w:type="gramStart"/>
        <w:r w:rsidR="00EF3A1D" w:rsidRPr="00224B07">
          <w:rPr>
            <w:rStyle w:val="Hyperlink"/>
            <w:rFonts w:ascii="Arial" w:hAnsi="Arial" w:cs="Arial"/>
          </w:rPr>
          <w:t>smirking.latest</w:t>
        </w:r>
        <w:proofErr w:type="gramEnd"/>
        <w:r w:rsidR="00EF3A1D" w:rsidRPr="00224B07">
          <w:rPr>
            <w:rStyle w:val="Hyperlink"/>
            <w:rFonts w:ascii="Arial" w:hAnsi="Arial" w:cs="Arial"/>
          </w:rPr>
          <w:t>.torches</w:t>
        </w:r>
        <w:proofErr w:type="spellEnd"/>
      </w:hyperlink>
    </w:p>
    <w:p w14:paraId="6D17D231" w14:textId="7C991199" w:rsidR="004F0C1A" w:rsidRPr="00224B07" w:rsidRDefault="004F0C1A" w:rsidP="00886521">
      <w:pPr>
        <w:pStyle w:val="ListParagraph"/>
        <w:numPr>
          <w:ilvl w:val="1"/>
          <w:numId w:val="17"/>
        </w:numPr>
        <w:rPr>
          <w:rFonts w:ascii="Arial" w:hAnsi="Arial" w:cs="Arial"/>
          <w:b/>
          <w:bCs/>
          <w:shd w:val="clear" w:color="auto" w:fill="FFFFFF"/>
        </w:rPr>
      </w:pPr>
      <w:r w:rsidRPr="00224B07">
        <w:rPr>
          <w:rFonts w:ascii="Arial" w:hAnsi="Arial" w:cs="Arial"/>
          <w:shd w:val="clear" w:color="auto" w:fill="FFFFFF"/>
        </w:rPr>
        <w:t>RADAR key required.</w:t>
      </w:r>
    </w:p>
    <w:p w14:paraId="2F121466" w14:textId="5F89756B" w:rsidR="004F549F" w:rsidRPr="00224B07" w:rsidRDefault="004F549F" w:rsidP="00886521">
      <w:pPr>
        <w:pStyle w:val="ListParagraph"/>
        <w:numPr>
          <w:ilvl w:val="1"/>
          <w:numId w:val="17"/>
        </w:numPr>
        <w:rPr>
          <w:rFonts w:ascii="Arial" w:hAnsi="Arial" w:cs="Arial"/>
          <w:b/>
          <w:bCs/>
          <w:shd w:val="clear" w:color="auto" w:fill="FFFFFF"/>
        </w:rPr>
      </w:pPr>
      <w:r w:rsidRPr="00224B07">
        <w:rPr>
          <w:rFonts w:ascii="Arial" w:hAnsi="Arial" w:cs="Arial"/>
          <w:shd w:val="clear" w:color="auto" w:fill="FFFFFF"/>
        </w:rPr>
        <w:t>Left-hand transfer.</w:t>
      </w:r>
      <w:r w:rsidR="00604CD1" w:rsidRPr="00224B07">
        <w:rPr>
          <w:rFonts w:ascii="Arial" w:hAnsi="Arial" w:cs="Arial"/>
          <w:shd w:val="clear" w:color="auto" w:fill="FFFFFF"/>
        </w:rPr>
        <w:br/>
      </w:r>
    </w:p>
    <w:p w14:paraId="67EE1279" w14:textId="33478FD6" w:rsidR="0050112E" w:rsidRDefault="00D9657C" w:rsidP="0050112E">
      <w:pPr>
        <w:keepNext/>
        <w:ind w:left="720" w:firstLine="720"/>
        <w:rPr>
          <w:rFonts w:ascii="Arial" w:hAnsi="Arial" w:cs="Arial"/>
        </w:rPr>
      </w:pPr>
      <w:r w:rsidRPr="00224B07">
        <w:rPr>
          <w:rFonts w:ascii="Arial" w:hAnsi="Arial" w:cs="Arial"/>
          <w:b/>
          <w:bCs/>
          <w:noProof/>
          <w:color w:val="000000" w:themeColor="text1"/>
          <w14:ligatures w14:val="standardContextual"/>
        </w:rPr>
        <w:drawing>
          <wp:inline distT="0" distB="0" distL="0" distR="0" wp14:anchorId="59566810" wp14:editId="6FD4331A">
            <wp:extent cx="2959893" cy="2219857"/>
            <wp:effectExtent l="1905" t="0" r="1270" b="1270"/>
            <wp:docPr id="875671674" name="Picture 11" descr="External entrance to Marine Parade, Hythe Pool disabled toilet. Showing green wooden doo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5671674" name="Picture 11" descr="External entrance to Marine Parade, Hythe Pool disabled toilet. Showing green wooden door. "/>
                    <pic:cNvPicPr/>
                  </pic:nvPicPr>
                  <pic:blipFill>
                    <a:blip r:embed="rId32" cstate="print">
                      <a:extLst>
                        <a:ext uri="{28A0092B-C50C-407E-A947-70E740481C1C}">
                          <a14:useLocalDpi xmlns:a14="http://schemas.microsoft.com/office/drawing/2010/main" val="0"/>
                        </a:ext>
                      </a:extLst>
                    </a:blip>
                    <a:stretch>
                      <a:fillRect/>
                    </a:stretch>
                  </pic:blipFill>
                  <pic:spPr>
                    <a:xfrm rot="5400000">
                      <a:off x="0" y="0"/>
                      <a:ext cx="3016887" cy="2262601"/>
                    </a:xfrm>
                    <a:prstGeom prst="rect">
                      <a:avLst/>
                    </a:prstGeom>
                  </pic:spPr>
                </pic:pic>
              </a:graphicData>
            </a:graphic>
          </wp:inline>
        </w:drawing>
      </w:r>
      <w:r w:rsidR="002A4A98">
        <w:rPr>
          <w:rFonts w:ascii="Arial" w:hAnsi="Arial" w:cs="Arial"/>
        </w:rPr>
        <w:t xml:space="preserve"> </w:t>
      </w:r>
      <w:r w:rsidR="002A4A98" w:rsidRPr="00224B07">
        <w:rPr>
          <w:rFonts w:ascii="Arial" w:hAnsi="Arial" w:cs="Arial"/>
          <w:b/>
          <w:bCs/>
          <w:noProof/>
          <w:color w:val="000000" w:themeColor="text1"/>
          <w14:ligatures w14:val="standardContextual"/>
        </w:rPr>
        <w:drawing>
          <wp:inline distT="0" distB="0" distL="0" distR="0" wp14:anchorId="1F6E16F2" wp14:editId="4CC9ABE4">
            <wp:extent cx="2954297" cy="2215661"/>
            <wp:effectExtent l="952" t="0" r="6033" b="6032"/>
            <wp:docPr id="11049263" name="Picture 10" descr="Inside view of  Marine Parade, Hythe Pool disabled toilet. Showing peninsula toilet, bin and sin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49263" name="Picture 10" descr="Inside view of  Marine Parade, Hythe Pool disabled toilet. Showing peninsula toilet, bin and sink."/>
                    <pic:cNvPicPr/>
                  </pic:nvPicPr>
                  <pic:blipFill>
                    <a:blip r:embed="rId33" cstate="print">
                      <a:extLst>
                        <a:ext uri="{28A0092B-C50C-407E-A947-70E740481C1C}">
                          <a14:useLocalDpi xmlns:a14="http://schemas.microsoft.com/office/drawing/2010/main" val="0"/>
                        </a:ext>
                      </a:extLst>
                    </a:blip>
                    <a:stretch>
                      <a:fillRect/>
                    </a:stretch>
                  </pic:blipFill>
                  <pic:spPr>
                    <a:xfrm rot="5400000">
                      <a:off x="0" y="0"/>
                      <a:ext cx="3022178" cy="2266571"/>
                    </a:xfrm>
                    <a:prstGeom prst="rect">
                      <a:avLst/>
                    </a:prstGeom>
                  </pic:spPr>
                </pic:pic>
              </a:graphicData>
            </a:graphic>
          </wp:inline>
        </w:drawing>
      </w:r>
    </w:p>
    <w:p w14:paraId="6ED3A364" w14:textId="77777777" w:rsidR="0050112E" w:rsidRPr="0050112E" w:rsidRDefault="0050112E" w:rsidP="0050112E">
      <w:pPr>
        <w:keepNext/>
        <w:ind w:left="720" w:firstLine="720"/>
        <w:rPr>
          <w:rFonts w:ascii="Arial" w:hAnsi="Arial" w:cs="Arial"/>
        </w:rPr>
      </w:pPr>
    </w:p>
    <w:p w14:paraId="3F8D9FC8" w14:textId="411FAD79" w:rsidR="004F549F" w:rsidRPr="00224B07" w:rsidRDefault="00373702" w:rsidP="00886521">
      <w:pPr>
        <w:pStyle w:val="ListParagraph"/>
        <w:numPr>
          <w:ilvl w:val="0"/>
          <w:numId w:val="17"/>
        </w:numPr>
        <w:rPr>
          <w:rFonts w:ascii="Arial" w:hAnsi="Arial" w:cs="Arial"/>
          <w:b/>
          <w:bCs/>
        </w:rPr>
      </w:pPr>
      <w:r w:rsidRPr="00224B07">
        <w:rPr>
          <w:rFonts w:ascii="Arial" w:hAnsi="Arial" w:cs="Arial"/>
          <w:b/>
          <w:bCs/>
        </w:rPr>
        <w:t>Sandgate Public Toilets</w:t>
      </w:r>
    </w:p>
    <w:p w14:paraId="74F7A6A8" w14:textId="24FE6E66" w:rsidR="00373702" w:rsidRPr="00224B07" w:rsidRDefault="008806C1" w:rsidP="00886521">
      <w:pPr>
        <w:pStyle w:val="ListParagraph"/>
        <w:numPr>
          <w:ilvl w:val="1"/>
          <w:numId w:val="17"/>
        </w:numPr>
        <w:rPr>
          <w:rFonts w:ascii="Arial" w:hAnsi="Arial" w:cs="Arial"/>
          <w:b/>
          <w:bCs/>
        </w:rPr>
      </w:pPr>
      <w:r w:rsidRPr="00224B07">
        <w:rPr>
          <w:rFonts w:ascii="Arial" w:hAnsi="Arial" w:cs="Arial"/>
        </w:rPr>
        <w:t>w</w:t>
      </w:r>
      <w:r w:rsidR="00373702" w:rsidRPr="00224B07">
        <w:rPr>
          <w:rFonts w:ascii="Arial" w:hAnsi="Arial" w:cs="Arial"/>
        </w:rPr>
        <w:t xml:space="preserve">hat3words: </w:t>
      </w:r>
      <w:hyperlink r:id="rId34" w:history="1">
        <w:r w:rsidR="00373702" w:rsidRPr="00224B07">
          <w:rPr>
            <w:rStyle w:val="Hyperlink"/>
            <w:rFonts w:ascii="Arial" w:hAnsi="Arial" w:cs="Arial"/>
          </w:rPr>
          <w:t>///</w:t>
        </w:r>
        <w:proofErr w:type="spellStart"/>
        <w:proofErr w:type="gramStart"/>
        <w:r w:rsidR="00373702" w:rsidRPr="00224B07">
          <w:rPr>
            <w:rStyle w:val="Hyperlink"/>
            <w:rFonts w:ascii="Arial" w:hAnsi="Arial" w:cs="Arial"/>
          </w:rPr>
          <w:t>decisions.essential</w:t>
        </w:r>
        <w:proofErr w:type="gramEnd"/>
        <w:r w:rsidR="00373702" w:rsidRPr="00224B07">
          <w:rPr>
            <w:rStyle w:val="Hyperlink"/>
            <w:rFonts w:ascii="Arial" w:hAnsi="Arial" w:cs="Arial"/>
          </w:rPr>
          <w:t>.bikers</w:t>
        </w:r>
        <w:proofErr w:type="spellEnd"/>
      </w:hyperlink>
    </w:p>
    <w:p w14:paraId="1118784C" w14:textId="0B4AF9A3" w:rsidR="004F549F" w:rsidRPr="00224B07" w:rsidRDefault="004F549F" w:rsidP="00886521">
      <w:pPr>
        <w:pStyle w:val="ListParagraph"/>
        <w:numPr>
          <w:ilvl w:val="1"/>
          <w:numId w:val="17"/>
        </w:numPr>
        <w:rPr>
          <w:rFonts w:ascii="Arial" w:hAnsi="Arial" w:cs="Arial"/>
          <w:b/>
          <w:bCs/>
        </w:rPr>
      </w:pPr>
      <w:r w:rsidRPr="00224B07">
        <w:rPr>
          <w:rFonts w:ascii="Arial" w:hAnsi="Arial" w:cs="Arial"/>
        </w:rPr>
        <w:t>RADAR key required.</w:t>
      </w:r>
    </w:p>
    <w:p w14:paraId="786CE09A" w14:textId="3B42573B" w:rsidR="004F549F" w:rsidRPr="00224B07" w:rsidRDefault="004F549F" w:rsidP="00886521">
      <w:pPr>
        <w:pStyle w:val="ListParagraph"/>
        <w:numPr>
          <w:ilvl w:val="1"/>
          <w:numId w:val="17"/>
        </w:numPr>
        <w:rPr>
          <w:rFonts w:ascii="Arial" w:hAnsi="Arial" w:cs="Arial"/>
          <w:b/>
          <w:bCs/>
        </w:rPr>
      </w:pPr>
      <w:r w:rsidRPr="00224B07">
        <w:rPr>
          <w:rFonts w:ascii="Arial" w:hAnsi="Arial" w:cs="Arial"/>
        </w:rPr>
        <w:t>Left-hand transfer.</w:t>
      </w:r>
    </w:p>
    <w:p w14:paraId="082EC3EE" w14:textId="77777777" w:rsidR="004F549F" w:rsidRPr="00224B07" w:rsidRDefault="004F549F" w:rsidP="00886521">
      <w:pPr>
        <w:ind w:left="720"/>
        <w:rPr>
          <w:rFonts w:ascii="Arial" w:hAnsi="Arial" w:cs="Arial"/>
        </w:rPr>
      </w:pPr>
    </w:p>
    <w:p w14:paraId="06B8D6AC" w14:textId="38EFD617" w:rsidR="00B310A9" w:rsidRPr="00D07E99" w:rsidRDefault="001253D7" w:rsidP="00D07E99">
      <w:pPr>
        <w:pStyle w:val="ListParagraph"/>
        <w:keepNext/>
        <w:numPr>
          <w:ilvl w:val="0"/>
          <w:numId w:val="17"/>
        </w:numPr>
        <w:rPr>
          <w:rFonts w:ascii="Arial" w:hAnsi="Arial" w:cs="Arial"/>
        </w:rPr>
      </w:pPr>
      <w:r w:rsidRPr="00224B07">
        <w:rPr>
          <w:noProof/>
        </w:rPr>
        <w:drawing>
          <wp:inline distT="0" distB="0" distL="0" distR="0" wp14:anchorId="65F81344" wp14:editId="4017FC43">
            <wp:extent cx="2724505" cy="2043322"/>
            <wp:effectExtent l="0" t="2223" r="4128" b="4127"/>
            <wp:docPr id="2119307969" name="Picture 16" descr="External entrance to Sandgate Public Toilets disabled toilet. The disabled toilet is the fourth door on the lef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307969" name="Picture 16" descr="External entrance to Sandgate Public Toilets disabled toilet. The disabled toilet is the fourth door on the left."/>
                    <pic:cNvPicPr/>
                  </pic:nvPicPr>
                  <pic:blipFill>
                    <a:blip r:embed="rId35" cstate="print">
                      <a:extLst>
                        <a:ext uri="{28A0092B-C50C-407E-A947-70E740481C1C}">
                          <a14:useLocalDpi xmlns:a14="http://schemas.microsoft.com/office/drawing/2010/main" val="0"/>
                        </a:ext>
                      </a:extLst>
                    </a:blip>
                    <a:stretch>
                      <a:fillRect/>
                    </a:stretch>
                  </pic:blipFill>
                  <pic:spPr>
                    <a:xfrm rot="5400000">
                      <a:off x="0" y="0"/>
                      <a:ext cx="2791056" cy="2093234"/>
                    </a:xfrm>
                    <a:prstGeom prst="rect">
                      <a:avLst/>
                    </a:prstGeom>
                  </pic:spPr>
                </pic:pic>
              </a:graphicData>
            </a:graphic>
          </wp:inline>
        </w:drawing>
      </w:r>
      <w:r w:rsidR="002A4A98" w:rsidRPr="00D07E99">
        <w:rPr>
          <w:rFonts w:ascii="Arial" w:hAnsi="Arial" w:cs="Arial"/>
        </w:rPr>
        <w:t xml:space="preserve"> </w:t>
      </w:r>
      <w:r w:rsidR="002A4A98" w:rsidRPr="00224B07">
        <w:rPr>
          <w:noProof/>
        </w:rPr>
        <w:drawing>
          <wp:inline distT="0" distB="0" distL="0" distR="0" wp14:anchorId="63F50F36" wp14:editId="0F0EA68C">
            <wp:extent cx="2693546" cy="2020104"/>
            <wp:effectExtent l="0" t="6350" r="5715" b="5715"/>
            <wp:docPr id="1496738846" name="Picture 17" descr="Inside view of  Sandgate Public Toilets disabled toilet. Showing peninsula toilet, bin and sin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6738846" name="Picture 17" descr="Inside view of  Sandgate Public Toilets disabled toilet. Showing peninsula toilet, bin and sink."/>
                    <pic:cNvPicPr/>
                  </pic:nvPicPr>
                  <pic:blipFill>
                    <a:blip r:embed="rId36" cstate="print">
                      <a:extLst>
                        <a:ext uri="{28A0092B-C50C-407E-A947-70E740481C1C}">
                          <a14:useLocalDpi xmlns:a14="http://schemas.microsoft.com/office/drawing/2010/main" val="0"/>
                        </a:ext>
                      </a:extLst>
                    </a:blip>
                    <a:stretch>
                      <a:fillRect/>
                    </a:stretch>
                  </pic:blipFill>
                  <pic:spPr>
                    <a:xfrm rot="5400000">
                      <a:off x="0" y="0"/>
                      <a:ext cx="2751480" cy="2063553"/>
                    </a:xfrm>
                    <a:prstGeom prst="rect">
                      <a:avLst/>
                    </a:prstGeom>
                  </pic:spPr>
                </pic:pic>
              </a:graphicData>
            </a:graphic>
          </wp:inline>
        </w:drawing>
      </w:r>
    </w:p>
    <w:p w14:paraId="21FFF9CE" w14:textId="2C872FB4" w:rsidR="001253D7" w:rsidRPr="00224B07" w:rsidRDefault="00604CD1" w:rsidP="002A4A98">
      <w:pPr>
        <w:keepNext/>
        <w:ind w:left="1418"/>
        <w:rPr>
          <w:rFonts w:ascii="Arial" w:hAnsi="Arial" w:cs="Arial"/>
        </w:rPr>
      </w:pPr>
      <w:r w:rsidRPr="00224B07">
        <w:rPr>
          <w:rFonts w:ascii="Arial" w:hAnsi="Arial" w:cs="Arial"/>
          <w:noProof/>
          <w14:ligatures w14:val="standardContextual"/>
        </w:rPr>
        <w:t xml:space="preserve"> </w:t>
      </w:r>
    </w:p>
    <w:p w14:paraId="5FC2DC8C" w14:textId="77777777" w:rsidR="0050112E" w:rsidRDefault="0050112E">
      <w:pPr>
        <w:spacing w:after="160" w:line="278" w:lineRule="auto"/>
        <w:rPr>
          <w:rFonts w:ascii="Arial" w:hAnsi="Arial" w:cs="Arial"/>
          <w:b/>
          <w:bCs/>
          <w:color w:val="000000" w:themeColor="text1"/>
        </w:rPr>
      </w:pPr>
      <w:bookmarkStart w:id="9" w:name="_Folkestone"/>
      <w:bookmarkEnd w:id="9"/>
      <w:r>
        <w:rPr>
          <w:rFonts w:ascii="Arial" w:hAnsi="Arial" w:cs="Arial"/>
          <w:b/>
          <w:bCs/>
          <w:color w:val="000000" w:themeColor="text1"/>
        </w:rPr>
        <w:br w:type="page"/>
      </w:r>
    </w:p>
    <w:p w14:paraId="18975AC8" w14:textId="5FCD3DA5" w:rsidR="007A75C8" w:rsidRPr="00224B07" w:rsidRDefault="006D053C" w:rsidP="00C41477">
      <w:pPr>
        <w:pStyle w:val="NoSpacing"/>
        <w:rPr>
          <w:rFonts w:ascii="Arial" w:hAnsi="Arial" w:cs="Arial"/>
          <w:b/>
          <w:bCs/>
          <w:color w:val="000000" w:themeColor="text1"/>
        </w:rPr>
      </w:pPr>
      <w:r w:rsidRPr="00224B07">
        <w:rPr>
          <w:rFonts w:ascii="Arial" w:hAnsi="Arial" w:cs="Arial"/>
          <w:b/>
          <w:bCs/>
          <w:color w:val="000000" w:themeColor="text1"/>
        </w:rPr>
        <w:lastRenderedPageBreak/>
        <w:t>Changing Places</w:t>
      </w:r>
    </w:p>
    <w:p w14:paraId="7E7773C4" w14:textId="77777777" w:rsidR="00604CD1" w:rsidRPr="00224B07" w:rsidRDefault="007A75C8" w:rsidP="00886521">
      <w:pPr>
        <w:pStyle w:val="ListParagraph"/>
        <w:numPr>
          <w:ilvl w:val="0"/>
          <w:numId w:val="17"/>
        </w:numPr>
        <w:rPr>
          <w:rFonts w:ascii="Arial" w:hAnsi="Arial" w:cs="Arial"/>
          <w:b/>
          <w:bCs/>
        </w:rPr>
      </w:pPr>
      <w:r w:rsidRPr="00224B07">
        <w:rPr>
          <w:rFonts w:ascii="Arial" w:hAnsi="Arial" w:cs="Arial"/>
          <w:b/>
          <w:bCs/>
          <w:color w:val="000000" w:themeColor="text1"/>
        </w:rPr>
        <w:t>Lower Leas Coastal Park Toilet Block</w:t>
      </w:r>
    </w:p>
    <w:p w14:paraId="050D7538" w14:textId="0D99690C" w:rsidR="00604CD1" w:rsidRPr="00224B07" w:rsidRDefault="00C702EE" w:rsidP="00886521">
      <w:pPr>
        <w:pStyle w:val="ListParagraph"/>
        <w:numPr>
          <w:ilvl w:val="0"/>
          <w:numId w:val="17"/>
        </w:numPr>
        <w:rPr>
          <w:rFonts w:ascii="Arial" w:hAnsi="Arial" w:cs="Arial"/>
          <w:b/>
          <w:bCs/>
        </w:rPr>
      </w:pPr>
      <w:r w:rsidRPr="00224B07">
        <w:rPr>
          <w:rFonts w:ascii="Arial" w:hAnsi="Arial" w:cs="Arial"/>
          <w:color w:val="000000" w:themeColor="text1"/>
        </w:rPr>
        <w:t>what3words</w:t>
      </w:r>
      <w:r w:rsidR="007A75C8" w:rsidRPr="00224B07">
        <w:rPr>
          <w:rFonts w:ascii="Arial" w:hAnsi="Arial" w:cs="Arial"/>
          <w:color w:val="000000" w:themeColor="text1"/>
        </w:rPr>
        <w:t xml:space="preserve">: </w:t>
      </w:r>
      <w:hyperlink r:id="rId37" w:history="1">
        <w:r w:rsidR="007A75C8" w:rsidRPr="00224B07">
          <w:rPr>
            <w:rStyle w:val="Hyperlink"/>
            <w:rFonts w:ascii="Arial" w:hAnsi="Arial" w:cs="Arial"/>
          </w:rPr>
          <w:t>///</w:t>
        </w:r>
        <w:proofErr w:type="spellStart"/>
        <w:proofErr w:type="gramStart"/>
        <w:r w:rsidR="007A75C8" w:rsidRPr="00224B07">
          <w:rPr>
            <w:rStyle w:val="Hyperlink"/>
            <w:rFonts w:ascii="Arial" w:hAnsi="Arial" w:cs="Arial"/>
          </w:rPr>
          <w:t>filed.podcast</w:t>
        </w:r>
        <w:proofErr w:type="gramEnd"/>
        <w:r w:rsidR="007A75C8" w:rsidRPr="00224B07">
          <w:rPr>
            <w:rStyle w:val="Hyperlink"/>
            <w:rFonts w:ascii="Arial" w:hAnsi="Arial" w:cs="Arial"/>
          </w:rPr>
          <w:t>.helpfully</w:t>
        </w:r>
        <w:proofErr w:type="spellEnd"/>
      </w:hyperlink>
    </w:p>
    <w:p w14:paraId="1205B084" w14:textId="77777777" w:rsidR="00604CD1" w:rsidRPr="00224B07" w:rsidRDefault="007C7A16" w:rsidP="00886521">
      <w:pPr>
        <w:pStyle w:val="ListParagraph"/>
        <w:numPr>
          <w:ilvl w:val="0"/>
          <w:numId w:val="17"/>
        </w:numPr>
        <w:rPr>
          <w:rFonts w:ascii="Arial" w:hAnsi="Arial" w:cs="Arial"/>
          <w:b/>
          <w:bCs/>
        </w:rPr>
      </w:pPr>
      <w:hyperlink r:id="rId38" w:history="1">
        <w:r w:rsidRPr="00224B07">
          <w:rPr>
            <w:rStyle w:val="Hyperlink"/>
            <w:rFonts w:ascii="Arial" w:hAnsi="Arial" w:cs="Arial"/>
          </w:rPr>
          <w:t>Changing Places website entry</w:t>
        </w:r>
      </w:hyperlink>
    </w:p>
    <w:p w14:paraId="3FE3599A" w14:textId="77777777" w:rsidR="00604CD1" w:rsidRPr="00224B07" w:rsidRDefault="008D69D4" w:rsidP="00886521">
      <w:pPr>
        <w:pStyle w:val="ListParagraph"/>
        <w:numPr>
          <w:ilvl w:val="1"/>
          <w:numId w:val="17"/>
        </w:numPr>
        <w:rPr>
          <w:rFonts w:ascii="Arial" w:hAnsi="Arial" w:cs="Arial"/>
          <w:b/>
          <w:bCs/>
        </w:rPr>
      </w:pPr>
      <w:r w:rsidRPr="00224B07">
        <w:rPr>
          <w:rFonts w:ascii="Arial" w:hAnsi="Arial" w:cs="Arial"/>
          <w:b/>
          <w:bCs/>
        </w:rPr>
        <w:t>Facility Features</w:t>
      </w:r>
    </w:p>
    <w:p w14:paraId="1EFAB211"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Bench - Height Adjustable, Adult Sized, Wall Mounted</w:t>
      </w:r>
    </w:p>
    <w:p w14:paraId="1917C57B"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 xml:space="preserve">Hoist - </w:t>
      </w:r>
      <w:proofErr w:type="gramStart"/>
      <w:r w:rsidRPr="00224B07">
        <w:rPr>
          <w:rFonts w:ascii="Arial" w:hAnsi="Arial" w:cs="Arial"/>
        </w:rPr>
        <w:t>Ceiling ,</w:t>
      </w:r>
      <w:proofErr w:type="gramEnd"/>
      <w:r w:rsidRPr="00224B07">
        <w:rPr>
          <w:rFonts w:ascii="Arial" w:hAnsi="Arial" w:cs="Arial"/>
        </w:rPr>
        <w:t xml:space="preserve"> Loop</w:t>
      </w:r>
    </w:p>
    <w:p w14:paraId="6BB1C6FB"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Peninsular Toilet</w:t>
      </w:r>
    </w:p>
    <w:p w14:paraId="3E4DD4D8"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Washbasin Height Adjustable</w:t>
      </w:r>
    </w:p>
    <w:p w14:paraId="40BB0A9B"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Slip Resistant Floor</w:t>
      </w:r>
    </w:p>
    <w:p w14:paraId="4D106E2E"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Floor Space (sq. m) - 12.0</w:t>
      </w:r>
    </w:p>
    <w:p w14:paraId="783C373B"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Emergency Alarm</w:t>
      </w:r>
    </w:p>
    <w:p w14:paraId="00A4752E"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Privacy Screen</w:t>
      </w:r>
    </w:p>
    <w:p w14:paraId="44651BFB"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Paper Roll</w:t>
      </w:r>
    </w:p>
    <w:p w14:paraId="0E14502F"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Accessible Shower</w:t>
      </w:r>
    </w:p>
    <w:p w14:paraId="0DD199BD"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Colostomy Shelf</w:t>
      </w:r>
    </w:p>
    <w:p w14:paraId="7BF27559"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Signage in the room</w:t>
      </w:r>
    </w:p>
    <w:p w14:paraId="4CC8E5DA"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Drop down grab rails</w:t>
      </w:r>
    </w:p>
    <w:p w14:paraId="03A4D40D"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Wall grab rails</w:t>
      </w:r>
    </w:p>
    <w:p w14:paraId="7FD1E8C3"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Large Bin</w:t>
      </w:r>
    </w:p>
    <w:p w14:paraId="7C05D7F7" w14:textId="77777777" w:rsidR="00604CD1" w:rsidRPr="00224B07" w:rsidRDefault="008D69D4" w:rsidP="00886521">
      <w:pPr>
        <w:pStyle w:val="ListParagraph"/>
        <w:numPr>
          <w:ilvl w:val="2"/>
          <w:numId w:val="17"/>
        </w:numPr>
        <w:rPr>
          <w:rFonts w:ascii="Arial" w:hAnsi="Arial" w:cs="Arial"/>
          <w:b/>
          <w:bCs/>
        </w:rPr>
      </w:pPr>
      <w:r w:rsidRPr="00224B07">
        <w:rPr>
          <w:rFonts w:ascii="Arial" w:hAnsi="Arial" w:cs="Arial"/>
        </w:rPr>
        <w:t>Door Width (m) - 0.00</w:t>
      </w:r>
    </w:p>
    <w:p w14:paraId="07488440" w14:textId="74625939" w:rsidR="008D69D4" w:rsidRPr="00224B07" w:rsidRDefault="008D69D4" w:rsidP="00886521">
      <w:pPr>
        <w:pStyle w:val="ListParagraph"/>
        <w:numPr>
          <w:ilvl w:val="2"/>
          <w:numId w:val="17"/>
        </w:numPr>
        <w:rPr>
          <w:rFonts w:ascii="Arial" w:hAnsi="Arial" w:cs="Arial"/>
          <w:b/>
          <w:bCs/>
        </w:rPr>
      </w:pPr>
      <w:r w:rsidRPr="00224B07">
        <w:rPr>
          <w:rFonts w:ascii="Arial" w:hAnsi="Arial" w:cs="Arial"/>
        </w:rPr>
        <w:t>Ceiling height (m) - 2.40</w:t>
      </w:r>
    </w:p>
    <w:p w14:paraId="0EA8DCD0" w14:textId="264C43FD" w:rsidR="00D978B3" w:rsidRPr="00224B07" w:rsidRDefault="007A75C8" w:rsidP="00475EDC">
      <w:pPr>
        <w:keepNext/>
        <w:rPr>
          <w:rFonts w:ascii="Arial" w:hAnsi="Arial" w:cs="Arial"/>
        </w:rPr>
      </w:pPr>
      <w:r w:rsidRPr="00224B07">
        <w:rPr>
          <w:rFonts w:ascii="Arial" w:hAnsi="Arial" w:cs="Arial"/>
          <w:b/>
          <w:bCs/>
        </w:rPr>
        <w:br/>
      </w:r>
      <w:r w:rsidRPr="00224B07">
        <w:rPr>
          <w:rFonts w:ascii="Arial" w:hAnsi="Arial" w:cs="Arial"/>
        </w:rPr>
        <w:fldChar w:fldCharType="begin"/>
      </w:r>
      <w:r w:rsidRPr="00224B07">
        <w:rPr>
          <w:rFonts w:ascii="Arial" w:hAnsi="Arial" w:cs="Arial"/>
        </w:rPr>
        <w:instrText xml:space="preserve"> INCLUDEPICTURE "https://sandgate-pc.gov.uk/wp-content/uploads/sites/44/2023/06/IMG_20230607_163216-1024x766.jpg" \* MERGEFORMATINET </w:instrText>
      </w:r>
      <w:r w:rsidRPr="00224B07">
        <w:rPr>
          <w:rFonts w:ascii="Arial" w:hAnsi="Arial" w:cs="Arial"/>
        </w:rPr>
        <w:fldChar w:fldCharType="separate"/>
      </w:r>
      <w:r w:rsidRPr="00224B07">
        <w:rPr>
          <w:rFonts w:ascii="Arial" w:hAnsi="Arial" w:cs="Arial"/>
          <w:noProof/>
        </w:rPr>
        <w:drawing>
          <wp:inline distT="0" distB="0" distL="0" distR="0" wp14:anchorId="2FB939F3" wp14:editId="50D003DA">
            <wp:extent cx="4092980" cy="3062253"/>
            <wp:effectExtent l="0" t="0" r="0" b="0"/>
            <wp:docPr id="1481312325" name="Picture 31" descr="External view of the Chnaging Places toilet block and kiosk in the Lower Leas Coastal Park. Ramp in fore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1312325" name="Picture 31" descr="External view of the Chnaging Places toilet block and kiosk in the Lower Leas Coastal Park. Ramp in foreground."/>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4167725" cy="3118175"/>
                    </a:xfrm>
                    <a:prstGeom prst="rect">
                      <a:avLst/>
                    </a:prstGeom>
                    <a:noFill/>
                    <a:ln>
                      <a:noFill/>
                    </a:ln>
                  </pic:spPr>
                </pic:pic>
              </a:graphicData>
            </a:graphic>
          </wp:inline>
        </w:drawing>
      </w:r>
      <w:r w:rsidRPr="00224B07">
        <w:rPr>
          <w:rFonts w:ascii="Arial" w:hAnsi="Arial" w:cs="Arial"/>
        </w:rPr>
        <w:fldChar w:fldCharType="end"/>
      </w:r>
    </w:p>
    <w:p w14:paraId="30F1CF8C" w14:textId="77777777" w:rsidR="0050112E" w:rsidRDefault="0050112E">
      <w:pPr>
        <w:spacing w:after="160" w:line="278" w:lineRule="auto"/>
        <w:rPr>
          <w:rFonts w:ascii="Arial" w:hAnsi="Arial" w:cs="Arial"/>
          <w:color w:val="000000"/>
        </w:rPr>
      </w:pPr>
      <w:r>
        <w:rPr>
          <w:rFonts w:ascii="Arial" w:hAnsi="Arial" w:cs="Arial"/>
          <w:color w:val="000000"/>
        </w:rPr>
        <w:br w:type="page"/>
      </w:r>
    </w:p>
    <w:p w14:paraId="4359459C" w14:textId="5193DF7E" w:rsidR="009532FA" w:rsidRPr="00224B07" w:rsidRDefault="009532FA" w:rsidP="00886521">
      <w:pPr>
        <w:pStyle w:val="NormalWeb"/>
        <w:shd w:val="clear" w:color="auto" w:fill="FFFFFF"/>
        <w:spacing w:before="240"/>
        <w:textAlignment w:val="baseline"/>
        <w:rPr>
          <w:rFonts w:ascii="Arial" w:hAnsi="Arial" w:cs="Arial"/>
          <w:color w:val="000000"/>
        </w:rPr>
      </w:pPr>
      <w:r w:rsidRPr="00224B07">
        <w:rPr>
          <w:rFonts w:ascii="Arial" w:hAnsi="Arial" w:cs="Arial"/>
          <w:color w:val="000000"/>
        </w:rPr>
        <w:lastRenderedPageBreak/>
        <w:t>There are accessible toilets located across Folkestone Harbour</w:t>
      </w:r>
      <w:r w:rsidR="005F6B3C" w:rsidRPr="00224B07">
        <w:rPr>
          <w:rFonts w:ascii="Arial" w:hAnsi="Arial" w:cs="Arial"/>
          <w:color w:val="000000"/>
        </w:rPr>
        <w:t>:</w:t>
      </w:r>
    </w:p>
    <w:p w14:paraId="32176808" w14:textId="7965924C" w:rsidR="00642E35" w:rsidRPr="00224B07" w:rsidRDefault="009532FA" w:rsidP="00886521">
      <w:pPr>
        <w:pStyle w:val="NormalWeb"/>
        <w:numPr>
          <w:ilvl w:val="0"/>
          <w:numId w:val="13"/>
        </w:numPr>
        <w:shd w:val="clear" w:color="auto" w:fill="FFFFFF"/>
        <w:spacing w:before="240"/>
        <w:textAlignment w:val="baseline"/>
        <w:rPr>
          <w:rFonts w:ascii="Arial" w:hAnsi="Arial" w:cs="Arial"/>
          <w:color w:val="000000"/>
        </w:rPr>
      </w:pPr>
      <w:r w:rsidRPr="00224B07">
        <w:rPr>
          <w:rFonts w:ascii="Arial" w:hAnsi="Arial" w:cs="Arial"/>
          <w:color w:val="000000"/>
        </w:rPr>
        <w:t>Platform 2 in the Harbour Station</w:t>
      </w:r>
    </w:p>
    <w:p w14:paraId="52D03ED9" w14:textId="7914E80E" w:rsidR="009532FA" w:rsidRPr="00224B07" w:rsidRDefault="00B06F2B" w:rsidP="00886521">
      <w:pPr>
        <w:pStyle w:val="NormalWeb"/>
        <w:numPr>
          <w:ilvl w:val="1"/>
          <w:numId w:val="13"/>
        </w:numPr>
        <w:shd w:val="clear" w:color="auto" w:fill="FFFFFF"/>
        <w:spacing w:before="240"/>
        <w:textAlignment w:val="baseline"/>
        <w:rPr>
          <w:rFonts w:ascii="Arial" w:hAnsi="Arial" w:cs="Arial"/>
          <w:color w:val="000000"/>
        </w:rPr>
      </w:pPr>
      <w:r w:rsidRPr="00224B07">
        <w:rPr>
          <w:rFonts w:ascii="Arial" w:hAnsi="Arial" w:cs="Arial"/>
          <w:color w:val="000000"/>
        </w:rPr>
        <w:t xml:space="preserve">what3words: </w:t>
      </w:r>
      <w:hyperlink r:id="rId40" w:history="1">
        <w:r w:rsidR="00C41049" w:rsidRPr="00224B07">
          <w:rPr>
            <w:rStyle w:val="Hyperlink"/>
            <w:rFonts w:ascii="Arial" w:hAnsi="Arial" w:cs="Arial"/>
          </w:rPr>
          <w:t>///</w:t>
        </w:r>
        <w:proofErr w:type="spellStart"/>
        <w:proofErr w:type="gramStart"/>
        <w:r w:rsidR="00C41049" w:rsidRPr="00224B07">
          <w:rPr>
            <w:rStyle w:val="Hyperlink"/>
            <w:rFonts w:ascii="Arial" w:hAnsi="Arial" w:cs="Arial"/>
          </w:rPr>
          <w:t>sends.fuses</w:t>
        </w:r>
        <w:proofErr w:type="gramEnd"/>
        <w:r w:rsidR="00C41049" w:rsidRPr="00224B07">
          <w:rPr>
            <w:rStyle w:val="Hyperlink"/>
            <w:rFonts w:ascii="Arial" w:hAnsi="Arial" w:cs="Arial"/>
          </w:rPr>
          <w:t>.dodging</w:t>
        </w:r>
        <w:proofErr w:type="spellEnd"/>
      </w:hyperlink>
    </w:p>
    <w:p w14:paraId="4E0D88B4" w14:textId="425E24E7" w:rsidR="00D978B3" w:rsidRDefault="00D978B3" w:rsidP="00475EDC">
      <w:pPr>
        <w:pStyle w:val="ListParagraph"/>
        <w:keepNext/>
        <w:rPr>
          <w:rFonts w:ascii="Arial" w:hAnsi="Arial" w:cs="Arial"/>
        </w:rPr>
      </w:pPr>
      <w:r w:rsidRPr="00224B07">
        <w:rPr>
          <w:rFonts w:ascii="Arial" w:hAnsi="Arial" w:cs="Arial"/>
          <w:noProof/>
          <w14:ligatures w14:val="standardContextual"/>
        </w:rPr>
        <w:drawing>
          <wp:inline distT="0" distB="0" distL="0" distR="0" wp14:anchorId="21EC80D4" wp14:editId="40DF9E2E">
            <wp:extent cx="3268838" cy="2451560"/>
            <wp:effectExtent l="2223" t="0" r="0" b="0"/>
            <wp:docPr id="747983318" name="Picture 39" descr="External view of disabled toilet on Platform 2 in the Harbour S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7983318" name="Picture 39" descr="External view of disabled toilet on Platform 2 in the Harbour Station."/>
                    <pic:cNvPicPr/>
                  </pic:nvPicPr>
                  <pic:blipFill>
                    <a:blip r:embed="rId41" cstate="print">
                      <a:extLst>
                        <a:ext uri="{28A0092B-C50C-407E-A947-70E740481C1C}">
                          <a14:useLocalDpi xmlns:a14="http://schemas.microsoft.com/office/drawing/2010/main" val="0"/>
                        </a:ext>
                      </a:extLst>
                    </a:blip>
                    <a:stretch>
                      <a:fillRect/>
                    </a:stretch>
                  </pic:blipFill>
                  <pic:spPr>
                    <a:xfrm rot="5400000">
                      <a:off x="0" y="0"/>
                      <a:ext cx="3333863" cy="2500327"/>
                    </a:xfrm>
                    <a:prstGeom prst="rect">
                      <a:avLst/>
                    </a:prstGeom>
                  </pic:spPr>
                </pic:pic>
              </a:graphicData>
            </a:graphic>
          </wp:inline>
        </w:drawing>
      </w:r>
      <w:r w:rsidR="00475EDC">
        <w:rPr>
          <w:rFonts w:ascii="Arial" w:hAnsi="Arial" w:cs="Arial"/>
        </w:rPr>
        <w:t xml:space="preserve"> </w:t>
      </w:r>
      <w:r w:rsidR="00475EDC" w:rsidRPr="00224B07">
        <w:rPr>
          <w:rFonts w:ascii="Arial" w:hAnsi="Arial" w:cs="Arial"/>
          <w:noProof/>
          <w14:ligatures w14:val="standardContextual"/>
        </w:rPr>
        <w:drawing>
          <wp:inline distT="0" distB="0" distL="0" distR="0" wp14:anchorId="60C82803" wp14:editId="79B3F286">
            <wp:extent cx="3255744" cy="2630348"/>
            <wp:effectExtent l="0" t="4762" r="3492" b="3493"/>
            <wp:docPr id="400470848" name="Picture 30" descr="Inside view of disabled toilet on Platform 2 in the Harbour Station.. Showing toilet, bin and sink and baby change facil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0470848" name="Picture 30" descr="Inside view of disabled toilet on Platform 2 in the Harbour Station.. Showing toilet, bin and sink and baby change facility."/>
                    <pic:cNvPicPr/>
                  </pic:nvPicPr>
                  <pic:blipFill rotWithShape="1">
                    <a:blip r:embed="rId42" cstate="print">
                      <a:extLst>
                        <a:ext uri="{28A0092B-C50C-407E-A947-70E740481C1C}">
                          <a14:useLocalDpi xmlns:a14="http://schemas.microsoft.com/office/drawing/2010/main" val="0"/>
                        </a:ext>
                      </a:extLst>
                    </a:blip>
                    <a:srcRect r="7170"/>
                    <a:stretch>
                      <a:fillRect/>
                    </a:stretch>
                  </pic:blipFill>
                  <pic:spPr bwMode="auto">
                    <a:xfrm rot="5400000">
                      <a:off x="0" y="0"/>
                      <a:ext cx="3287877" cy="2656309"/>
                    </a:xfrm>
                    <a:prstGeom prst="rect">
                      <a:avLst/>
                    </a:prstGeom>
                    <a:ln>
                      <a:noFill/>
                    </a:ln>
                    <a:extLst>
                      <a:ext uri="{53640926-AAD7-44D8-BBD7-CCE9431645EC}">
                        <a14:shadowObscured xmlns:a14="http://schemas.microsoft.com/office/drawing/2010/main"/>
                      </a:ext>
                    </a:extLst>
                  </pic:spPr>
                </pic:pic>
              </a:graphicData>
            </a:graphic>
          </wp:inline>
        </w:drawing>
      </w:r>
    </w:p>
    <w:p w14:paraId="20F98629" w14:textId="77777777" w:rsidR="0050112E" w:rsidRDefault="0050112E" w:rsidP="00475EDC">
      <w:pPr>
        <w:pStyle w:val="ListParagraph"/>
        <w:keepNext/>
        <w:rPr>
          <w:rFonts w:ascii="Arial" w:hAnsi="Arial" w:cs="Arial"/>
        </w:rPr>
      </w:pPr>
    </w:p>
    <w:p w14:paraId="5AAC8DD0" w14:textId="77777777" w:rsidR="0050112E" w:rsidRPr="0050112E" w:rsidRDefault="00642E35" w:rsidP="0050112E">
      <w:pPr>
        <w:pStyle w:val="ListParagraph"/>
        <w:numPr>
          <w:ilvl w:val="0"/>
          <w:numId w:val="23"/>
        </w:numPr>
        <w:spacing w:after="160" w:line="278" w:lineRule="auto"/>
        <w:rPr>
          <w:rFonts w:ascii="Arial" w:hAnsi="Arial" w:cs="Arial"/>
        </w:rPr>
      </w:pPr>
      <w:r w:rsidRPr="0050112E">
        <w:rPr>
          <w:rFonts w:ascii="Arial" w:hAnsi="Arial" w:cs="Arial"/>
          <w:color w:val="000000"/>
        </w:rPr>
        <w:t>The Goods Yard</w:t>
      </w:r>
    </w:p>
    <w:p w14:paraId="4A5FB1DE" w14:textId="77777777" w:rsidR="0050112E" w:rsidRPr="0050112E" w:rsidRDefault="00642E35" w:rsidP="0050112E">
      <w:pPr>
        <w:pStyle w:val="ListParagraph"/>
        <w:numPr>
          <w:ilvl w:val="1"/>
          <w:numId w:val="23"/>
        </w:numPr>
        <w:spacing w:after="160" w:line="278" w:lineRule="auto"/>
        <w:rPr>
          <w:rFonts w:ascii="Arial" w:hAnsi="Arial" w:cs="Arial"/>
        </w:rPr>
      </w:pPr>
      <w:r w:rsidRPr="0050112E">
        <w:rPr>
          <w:rFonts w:ascii="Arial" w:hAnsi="Arial" w:cs="Arial"/>
          <w:color w:val="000000"/>
        </w:rPr>
        <w:t xml:space="preserve">what3words: </w:t>
      </w:r>
      <w:hyperlink r:id="rId43" w:history="1">
        <w:r w:rsidRPr="0050112E">
          <w:rPr>
            <w:rStyle w:val="Hyperlink"/>
            <w:rFonts w:ascii="Arial" w:hAnsi="Arial" w:cs="Arial"/>
          </w:rPr>
          <w:t>///</w:t>
        </w:r>
        <w:proofErr w:type="spellStart"/>
        <w:proofErr w:type="gramStart"/>
        <w:r w:rsidRPr="0050112E">
          <w:rPr>
            <w:rStyle w:val="Hyperlink"/>
            <w:rFonts w:ascii="Arial" w:hAnsi="Arial" w:cs="Arial"/>
          </w:rPr>
          <w:t>wove.syndicate</w:t>
        </w:r>
        <w:proofErr w:type="gramEnd"/>
        <w:r w:rsidRPr="0050112E">
          <w:rPr>
            <w:rStyle w:val="Hyperlink"/>
            <w:rFonts w:ascii="Arial" w:hAnsi="Arial" w:cs="Arial"/>
          </w:rPr>
          <w:t>.chew</w:t>
        </w:r>
        <w:proofErr w:type="spellEnd"/>
      </w:hyperlink>
    </w:p>
    <w:p w14:paraId="5AA534EE" w14:textId="77777777" w:rsidR="0050112E" w:rsidRPr="0050112E" w:rsidRDefault="00642E35" w:rsidP="0050112E">
      <w:pPr>
        <w:pStyle w:val="ListParagraph"/>
        <w:numPr>
          <w:ilvl w:val="0"/>
          <w:numId w:val="23"/>
        </w:numPr>
        <w:spacing w:after="160" w:line="278" w:lineRule="auto"/>
        <w:rPr>
          <w:rFonts w:ascii="Arial" w:hAnsi="Arial" w:cs="Arial"/>
        </w:rPr>
      </w:pPr>
      <w:r w:rsidRPr="0050112E">
        <w:rPr>
          <w:rFonts w:ascii="Arial" w:hAnsi="Arial" w:cs="Arial"/>
          <w:color w:val="000000"/>
        </w:rPr>
        <w:t>Platform 4 on the Harbour Arm</w:t>
      </w:r>
    </w:p>
    <w:p w14:paraId="5BA47F59" w14:textId="31DF329B" w:rsidR="00642E35" w:rsidRPr="0050112E" w:rsidRDefault="00642E35" w:rsidP="0050112E">
      <w:pPr>
        <w:pStyle w:val="ListParagraph"/>
        <w:numPr>
          <w:ilvl w:val="1"/>
          <w:numId w:val="23"/>
        </w:numPr>
        <w:spacing w:after="160" w:line="278" w:lineRule="auto"/>
        <w:rPr>
          <w:rFonts w:ascii="Arial" w:hAnsi="Arial" w:cs="Arial"/>
        </w:rPr>
      </w:pPr>
      <w:r w:rsidRPr="0050112E">
        <w:rPr>
          <w:rFonts w:ascii="Arial" w:hAnsi="Arial" w:cs="Arial"/>
          <w:color w:val="000000"/>
        </w:rPr>
        <w:t xml:space="preserve">what3words: </w:t>
      </w:r>
      <w:hyperlink r:id="rId44" w:history="1">
        <w:r w:rsidRPr="0050112E">
          <w:rPr>
            <w:rStyle w:val="Hyperlink"/>
            <w:rFonts w:ascii="Arial" w:hAnsi="Arial" w:cs="Arial"/>
          </w:rPr>
          <w:t>///</w:t>
        </w:r>
        <w:proofErr w:type="spellStart"/>
        <w:proofErr w:type="gramStart"/>
        <w:r w:rsidRPr="0050112E">
          <w:rPr>
            <w:rStyle w:val="Hyperlink"/>
            <w:rFonts w:ascii="Arial" w:hAnsi="Arial" w:cs="Arial"/>
          </w:rPr>
          <w:t>preheated.lots</w:t>
        </w:r>
        <w:proofErr w:type="gramEnd"/>
        <w:r w:rsidRPr="0050112E">
          <w:rPr>
            <w:rStyle w:val="Hyperlink"/>
            <w:rFonts w:ascii="Arial" w:hAnsi="Arial" w:cs="Arial"/>
          </w:rPr>
          <w:t>.exhale</w:t>
        </w:r>
        <w:proofErr w:type="spellEnd"/>
      </w:hyperlink>
    </w:p>
    <w:p w14:paraId="0D325686" w14:textId="002DF416" w:rsidR="00B134FE" w:rsidRPr="00224B07" w:rsidRDefault="00CF090A" w:rsidP="00886521">
      <w:pPr>
        <w:pStyle w:val="NormalWeb"/>
        <w:shd w:val="clear" w:color="auto" w:fill="FFFFFF"/>
        <w:spacing w:before="240" w:beforeAutospacing="0" w:after="0" w:afterAutospacing="0"/>
        <w:ind w:left="360"/>
        <w:textAlignment w:val="baseline"/>
        <w:rPr>
          <w:rFonts w:ascii="Arial" w:hAnsi="Arial" w:cs="Arial"/>
          <w:color w:val="000000"/>
        </w:rPr>
      </w:pPr>
      <w:r w:rsidRPr="00224B07">
        <w:rPr>
          <w:rFonts w:ascii="Arial" w:hAnsi="Arial" w:cs="Arial"/>
          <w:color w:val="000000"/>
        </w:rPr>
        <w:t>There are also accessible toilets in</w:t>
      </w:r>
      <w:r w:rsidR="00B134FE" w:rsidRPr="00224B07">
        <w:rPr>
          <w:rFonts w:ascii="Arial" w:hAnsi="Arial" w:cs="Arial"/>
          <w:color w:val="000000"/>
        </w:rPr>
        <w:t xml:space="preserve"> the following commercial outlets (toilets for customer use only):</w:t>
      </w:r>
      <w:r w:rsidR="00C41DF8" w:rsidRPr="00224B07">
        <w:rPr>
          <w:rFonts w:ascii="Arial" w:hAnsi="Arial" w:cs="Arial"/>
          <w:color w:val="000000"/>
        </w:rPr>
        <w:br/>
      </w:r>
    </w:p>
    <w:p w14:paraId="5931F29F" w14:textId="77777777" w:rsidR="00AA2D7E" w:rsidRPr="00224B07" w:rsidRDefault="00CF090A" w:rsidP="00C41DF8">
      <w:pPr>
        <w:pStyle w:val="NoSpacing"/>
        <w:numPr>
          <w:ilvl w:val="0"/>
          <w:numId w:val="20"/>
        </w:numPr>
        <w:rPr>
          <w:rFonts w:ascii="Arial" w:hAnsi="Arial" w:cs="Arial"/>
        </w:rPr>
      </w:pPr>
      <w:proofErr w:type="spellStart"/>
      <w:r w:rsidRPr="00224B07">
        <w:rPr>
          <w:rFonts w:ascii="Arial" w:hAnsi="Arial" w:cs="Arial"/>
        </w:rPr>
        <w:t>Sailbox</w:t>
      </w:r>
      <w:proofErr w:type="spellEnd"/>
    </w:p>
    <w:p w14:paraId="684831E0" w14:textId="3E102978" w:rsidR="00B134FE" w:rsidRPr="00224B07" w:rsidRDefault="007E55D7" w:rsidP="00C41DF8">
      <w:pPr>
        <w:pStyle w:val="NoSpacing"/>
        <w:numPr>
          <w:ilvl w:val="1"/>
          <w:numId w:val="20"/>
        </w:numPr>
        <w:rPr>
          <w:rFonts w:ascii="Arial" w:hAnsi="Arial" w:cs="Arial"/>
        </w:rPr>
      </w:pPr>
      <w:r w:rsidRPr="00224B07">
        <w:rPr>
          <w:rFonts w:ascii="Arial" w:hAnsi="Arial" w:cs="Arial"/>
        </w:rPr>
        <w:t xml:space="preserve">what3words: </w:t>
      </w:r>
      <w:hyperlink r:id="rId45" w:history="1">
        <w:r w:rsidRPr="00224B07">
          <w:rPr>
            <w:rStyle w:val="Hyperlink"/>
            <w:rFonts w:ascii="Arial" w:hAnsi="Arial" w:cs="Arial"/>
          </w:rPr>
          <w:t>///</w:t>
        </w:r>
        <w:proofErr w:type="spellStart"/>
        <w:proofErr w:type="gramStart"/>
        <w:r w:rsidRPr="00224B07">
          <w:rPr>
            <w:rStyle w:val="Hyperlink"/>
            <w:rFonts w:ascii="Arial" w:hAnsi="Arial" w:cs="Arial"/>
          </w:rPr>
          <w:t>outraged.staked</w:t>
        </w:r>
        <w:proofErr w:type="gramEnd"/>
        <w:r w:rsidRPr="00224B07">
          <w:rPr>
            <w:rStyle w:val="Hyperlink"/>
            <w:rFonts w:ascii="Arial" w:hAnsi="Arial" w:cs="Arial"/>
          </w:rPr>
          <w:t>.investors</w:t>
        </w:r>
        <w:proofErr w:type="spellEnd"/>
      </w:hyperlink>
      <w:r w:rsidR="00CF090A" w:rsidRPr="00224B07">
        <w:rPr>
          <w:rFonts w:ascii="Arial" w:hAnsi="Arial" w:cs="Arial"/>
        </w:rPr>
        <w:t xml:space="preserve"> </w:t>
      </w:r>
    </w:p>
    <w:p w14:paraId="1C622987" w14:textId="77777777" w:rsidR="00AA2D7E" w:rsidRPr="00224B07" w:rsidRDefault="00CF090A" w:rsidP="00C41DF8">
      <w:pPr>
        <w:pStyle w:val="NoSpacing"/>
        <w:numPr>
          <w:ilvl w:val="0"/>
          <w:numId w:val="20"/>
        </w:numPr>
        <w:rPr>
          <w:rFonts w:ascii="Arial" w:hAnsi="Arial" w:cs="Arial"/>
        </w:rPr>
      </w:pPr>
      <w:r w:rsidRPr="00224B07">
        <w:rPr>
          <w:rFonts w:ascii="Arial" w:hAnsi="Arial" w:cs="Arial"/>
        </w:rPr>
        <w:t>The Board Room</w:t>
      </w:r>
    </w:p>
    <w:p w14:paraId="33439F94" w14:textId="265DD088" w:rsidR="00B134FE" w:rsidRPr="00224B07" w:rsidRDefault="00337909" w:rsidP="00C41DF8">
      <w:pPr>
        <w:pStyle w:val="NoSpacing"/>
        <w:numPr>
          <w:ilvl w:val="1"/>
          <w:numId w:val="20"/>
        </w:numPr>
        <w:rPr>
          <w:rFonts w:ascii="Arial" w:hAnsi="Arial" w:cs="Arial"/>
        </w:rPr>
      </w:pPr>
      <w:r w:rsidRPr="00224B07">
        <w:rPr>
          <w:rFonts w:ascii="Arial" w:hAnsi="Arial" w:cs="Arial"/>
        </w:rPr>
        <w:t xml:space="preserve">what3words: </w:t>
      </w:r>
      <w:hyperlink r:id="rId46" w:history="1">
        <w:r w:rsidR="006F0A33" w:rsidRPr="00224B07">
          <w:rPr>
            <w:rStyle w:val="Hyperlink"/>
            <w:rFonts w:ascii="Arial" w:hAnsi="Arial" w:cs="Arial"/>
          </w:rPr>
          <w:t>///</w:t>
        </w:r>
        <w:proofErr w:type="spellStart"/>
        <w:proofErr w:type="gramStart"/>
        <w:r w:rsidR="006F0A33" w:rsidRPr="00224B07">
          <w:rPr>
            <w:rStyle w:val="Hyperlink"/>
            <w:rFonts w:ascii="Arial" w:hAnsi="Arial" w:cs="Arial"/>
          </w:rPr>
          <w:t>rival.mealtime</w:t>
        </w:r>
        <w:proofErr w:type="gramEnd"/>
        <w:r w:rsidR="006F0A33" w:rsidRPr="00224B07">
          <w:rPr>
            <w:rStyle w:val="Hyperlink"/>
            <w:rFonts w:ascii="Arial" w:hAnsi="Arial" w:cs="Arial"/>
          </w:rPr>
          <w:t>.national</w:t>
        </w:r>
        <w:proofErr w:type="spellEnd"/>
      </w:hyperlink>
    </w:p>
    <w:p w14:paraId="57244CA2" w14:textId="77777777" w:rsidR="00AA2D7E" w:rsidRPr="00224B07" w:rsidRDefault="00CF090A" w:rsidP="00C41DF8">
      <w:pPr>
        <w:pStyle w:val="NoSpacing"/>
        <w:numPr>
          <w:ilvl w:val="0"/>
          <w:numId w:val="20"/>
        </w:numPr>
        <w:rPr>
          <w:rFonts w:ascii="Arial" w:hAnsi="Arial" w:cs="Arial"/>
        </w:rPr>
      </w:pPr>
      <w:r w:rsidRPr="00224B07">
        <w:rPr>
          <w:rFonts w:ascii="Arial" w:hAnsi="Arial" w:cs="Arial"/>
        </w:rPr>
        <w:t>Brewing Brothers Beachside</w:t>
      </w:r>
    </w:p>
    <w:p w14:paraId="3031E495" w14:textId="62C7EA9A" w:rsidR="00B134FE" w:rsidRPr="00224B07" w:rsidRDefault="001B4942" w:rsidP="00C41DF8">
      <w:pPr>
        <w:pStyle w:val="NoSpacing"/>
        <w:numPr>
          <w:ilvl w:val="1"/>
          <w:numId w:val="20"/>
        </w:numPr>
        <w:rPr>
          <w:rFonts w:ascii="Arial" w:hAnsi="Arial" w:cs="Arial"/>
        </w:rPr>
      </w:pPr>
      <w:r w:rsidRPr="00224B07">
        <w:rPr>
          <w:rFonts w:ascii="Arial" w:hAnsi="Arial" w:cs="Arial"/>
        </w:rPr>
        <w:t>what3words:</w:t>
      </w:r>
      <w:hyperlink r:id="rId47" w:history="1">
        <w:r w:rsidRPr="00224B07">
          <w:rPr>
            <w:rStyle w:val="Hyperlink"/>
            <w:rFonts w:ascii="Arial" w:hAnsi="Arial" w:cs="Arial"/>
          </w:rPr>
          <w:t>///</w:t>
        </w:r>
        <w:proofErr w:type="gramStart"/>
        <w:r w:rsidRPr="00224B07">
          <w:rPr>
            <w:rStyle w:val="Hyperlink"/>
            <w:rFonts w:ascii="Arial" w:hAnsi="Arial" w:cs="Arial"/>
          </w:rPr>
          <w:t>shout.fixtures</w:t>
        </w:r>
        <w:proofErr w:type="gramEnd"/>
        <w:r w:rsidRPr="00224B07">
          <w:rPr>
            <w:rStyle w:val="Hyperlink"/>
            <w:rFonts w:ascii="Arial" w:hAnsi="Arial" w:cs="Arial"/>
          </w:rPr>
          <w:t>.cheetahs</w:t>
        </w:r>
      </w:hyperlink>
    </w:p>
    <w:p w14:paraId="15A54669" w14:textId="77777777" w:rsidR="00AA2D7E" w:rsidRPr="00224B07" w:rsidRDefault="00CF090A" w:rsidP="00C41DF8">
      <w:pPr>
        <w:pStyle w:val="NoSpacing"/>
        <w:numPr>
          <w:ilvl w:val="0"/>
          <w:numId w:val="20"/>
        </w:numPr>
        <w:rPr>
          <w:rFonts w:ascii="Arial" w:hAnsi="Arial" w:cs="Arial"/>
        </w:rPr>
      </w:pPr>
      <w:r w:rsidRPr="00224B07">
        <w:rPr>
          <w:rFonts w:ascii="Arial" w:hAnsi="Arial" w:cs="Arial"/>
        </w:rPr>
        <w:t>Little Rock</w:t>
      </w:r>
    </w:p>
    <w:p w14:paraId="4560007E" w14:textId="5E3C4082" w:rsidR="00A32F3E" w:rsidRPr="00224B07" w:rsidRDefault="00A32F3E" w:rsidP="00C41DF8">
      <w:pPr>
        <w:pStyle w:val="NoSpacing"/>
        <w:numPr>
          <w:ilvl w:val="1"/>
          <w:numId w:val="20"/>
        </w:numPr>
        <w:rPr>
          <w:rFonts w:ascii="Arial" w:hAnsi="Arial" w:cs="Arial"/>
        </w:rPr>
      </w:pPr>
      <w:r w:rsidRPr="00224B07">
        <w:rPr>
          <w:rFonts w:ascii="Arial" w:hAnsi="Arial" w:cs="Arial"/>
        </w:rPr>
        <w:t xml:space="preserve">what3words: </w:t>
      </w:r>
      <w:hyperlink r:id="rId48" w:history="1">
        <w:r w:rsidRPr="00224B07">
          <w:rPr>
            <w:rStyle w:val="Hyperlink"/>
            <w:rFonts w:ascii="Arial" w:hAnsi="Arial" w:cs="Arial"/>
          </w:rPr>
          <w:t>///</w:t>
        </w:r>
        <w:proofErr w:type="spellStart"/>
        <w:proofErr w:type="gramStart"/>
        <w:r w:rsidRPr="00224B07">
          <w:rPr>
            <w:rStyle w:val="Hyperlink"/>
            <w:rFonts w:ascii="Arial" w:hAnsi="Arial" w:cs="Arial"/>
          </w:rPr>
          <w:t>shared.shrubbery</w:t>
        </w:r>
        <w:proofErr w:type="gramEnd"/>
        <w:r w:rsidRPr="00224B07">
          <w:rPr>
            <w:rStyle w:val="Hyperlink"/>
            <w:rFonts w:ascii="Arial" w:hAnsi="Arial" w:cs="Arial"/>
          </w:rPr>
          <w:t>.hedge</w:t>
        </w:r>
        <w:proofErr w:type="spellEnd"/>
      </w:hyperlink>
      <w:r w:rsidR="00B134FE" w:rsidRPr="00224B07">
        <w:rPr>
          <w:rFonts w:ascii="Arial" w:hAnsi="Arial" w:cs="Arial"/>
        </w:rPr>
        <w:br/>
      </w:r>
    </w:p>
    <w:p w14:paraId="1C4CE0FA" w14:textId="77777777" w:rsidR="00D812D2" w:rsidRDefault="00555D62" w:rsidP="00D812D2">
      <w:pPr>
        <w:spacing w:after="160"/>
        <w:rPr>
          <w:rFonts w:ascii="Arial" w:hAnsi="Arial" w:cs="Arial"/>
        </w:rPr>
      </w:pPr>
      <w:hyperlink r:id="rId49" w:history="1">
        <w:r w:rsidRPr="00224B07">
          <w:rPr>
            <w:rStyle w:val="Hyperlink"/>
            <w:rFonts w:ascii="Arial" w:hAnsi="Arial" w:cs="Arial"/>
          </w:rPr>
          <w:t>Folkestone Harbour Arm accessibility information</w:t>
        </w:r>
      </w:hyperlink>
    </w:p>
    <w:p w14:paraId="0C9EE55D" w14:textId="77777777" w:rsidR="00D812D2" w:rsidRDefault="00D812D2" w:rsidP="00D812D2">
      <w:pPr>
        <w:spacing w:after="160"/>
        <w:rPr>
          <w:rFonts w:ascii="Arial" w:hAnsi="Arial" w:cs="Arial"/>
        </w:rPr>
      </w:pPr>
    </w:p>
    <w:p w14:paraId="4D71B411" w14:textId="4C5FA738" w:rsidR="0021606D" w:rsidRPr="00D812D2" w:rsidRDefault="0033469F" w:rsidP="00D812D2">
      <w:pPr>
        <w:spacing w:after="160"/>
        <w:rPr>
          <w:rFonts w:ascii="Arial" w:hAnsi="Arial" w:cs="Arial"/>
        </w:rPr>
      </w:pPr>
      <w:r w:rsidRPr="00224B07">
        <w:rPr>
          <w:rFonts w:ascii="Arial" w:hAnsi="Arial" w:cs="Arial"/>
          <w:b/>
          <w:bCs/>
        </w:rPr>
        <w:lastRenderedPageBreak/>
        <w:t>Route Description</w:t>
      </w:r>
    </w:p>
    <w:p w14:paraId="6E156CF9" w14:textId="77777777" w:rsidR="00AF028D" w:rsidRPr="00224B07" w:rsidRDefault="0021606D" w:rsidP="00886521">
      <w:pPr>
        <w:pStyle w:val="ListParagraph"/>
        <w:numPr>
          <w:ilvl w:val="0"/>
          <w:numId w:val="6"/>
        </w:numPr>
        <w:spacing w:before="100" w:beforeAutospacing="1" w:after="100" w:afterAutospacing="1"/>
        <w:rPr>
          <w:rFonts w:ascii="Arial" w:hAnsi="Arial" w:cs="Arial"/>
        </w:rPr>
      </w:pPr>
      <w:r w:rsidRPr="00224B07">
        <w:rPr>
          <w:rFonts w:ascii="Arial" w:hAnsi="Arial" w:cs="Arial"/>
        </w:rPr>
        <w:t xml:space="preserve">Your walk begins at the west end of Hythe right next to the Hythe station of the Romney, Hythe and Dymchurch Railway, found just off </w:t>
      </w:r>
      <w:proofErr w:type="spellStart"/>
      <w:r w:rsidRPr="00224B07">
        <w:rPr>
          <w:rFonts w:ascii="Arial" w:hAnsi="Arial" w:cs="Arial"/>
        </w:rPr>
        <w:t>Scanlons</w:t>
      </w:r>
      <w:proofErr w:type="spellEnd"/>
      <w:r w:rsidRPr="00224B07">
        <w:rPr>
          <w:rFonts w:ascii="Arial" w:hAnsi="Arial" w:cs="Arial"/>
        </w:rPr>
        <w:t xml:space="preserve"> Bridge Road in Hythe. The footpath runs right alongside the Royal Military Canal and provides instant tranquillity from the busy market town of Hythe.</w:t>
      </w:r>
    </w:p>
    <w:p w14:paraId="4A66FE6A" w14:textId="77777777" w:rsidR="00B92676" w:rsidRPr="00224B07" w:rsidRDefault="00B92676" w:rsidP="00886521">
      <w:pPr>
        <w:pStyle w:val="ListParagraph"/>
        <w:spacing w:before="100" w:beforeAutospacing="1" w:after="100" w:afterAutospacing="1"/>
        <w:rPr>
          <w:rFonts w:ascii="Arial" w:hAnsi="Arial" w:cs="Arial"/>
        </w:rPr>
      </w:pPr>
    </w:p>
    <w:p w14:paraId="64FB8D6A" w14:textId="64E2F090" w:rsidR="00C14332" w:rsidRDefault="0021606D" w:rsidP="0050112E">
      <w:pPr>
        <w:pStyle w:val="ListParagraph"/>
        <w:spacing w:before="100" w:beforeAutospacing="1" w:after="100" w:afterAutospacing="1"/>
        <w:rPr>
          <w:rFonts w:ascii="Arial" w:hAnsi="Arial" w:cs="Arial"/>
          <w:b/>
          <w:bCs/>
        </w:rPr>
      </w:pPr>
      <w:r w:rsidRPr="00224B07">
        <w:rPr>
          <w:rFonts w:ascii="Arial" w:hAnsi="Arial" w:cs="Arial"/>
        </w:rPr>
        <w:t>Leaving the heart of Hythe behind, walk down the Royal Military Canal and, in summer, admire the electric excursion boat, the rowing boats and canoeists as they make their way gracefully along. Just before the Fisherman’s Beach and the two visible Martello Towers ahead, turn left into St Leonard’s Road to follow the KCIIIECP.</w:t>
      </w:r>
      <w:r w:rsidR="006166A7" w:rsidRPr="00224B07">
        <w:rPr>
          <w:rFonts w:ascii="Arial" w:hAnsi="Arial" w:cs="Arial"/>
        </w:rPr>
        <w:br/>
      </w:r>
    </w:p>
    <w:p w14:paraId="7DCB3D59" w14:textId="5F0EA00E" w:rsidR="00D812D2" w:rsidRDefault="006166A7" w:rsidP="008E2E64">
      <w:pPr>
        <w:pStyle w:val="ListParagraph"/>
        <w:spacing w:before="100" w:beforeAutospacing="1" w:after="100" w:afterAutospacing="1"/>
        <w:rPr>
          <w:rFonts w:ascii="Arial" w:hAnsi="Arial" w:cs="Arial"/>
        </w:rPr>
      </w:pPr>
      <w:r w:rsidRPr="00224B07">
        <w:rPr>
          <w:rFonts w:ascii="Arial" w:hAnsi="Arial" w:cs="Arial"/>
          <w:b/>
          <w:bCs/>
        </w:rPr>
        <w:t>Accessibility</w:t>
      </w:r>
      <w:r w:rsidR="004462EC" w:rsidRPr="00224B07">
        <w:rPr>
          <w:rFonts w:ascii="Arial" w:hAnsi="Arial" w:cs="Arial"/>
          <w:b/>
          <w:bCs/>
        </w:rPr>
        <w:br/>
      </w:r>
      <w:r w:rsidR="004462EC" w:rsidRPr="00224B07">
        <w:rPr>
          <w:rFonts w:ascii="Arial" w:hAnsi="Arial" w:cs="Arial"/>
        </w:rPr>
        <w:t>The station is accessed via the Railway Shop, and a small ramp is available for customers to access the Shop</w:t>
      </w:r>
      <w:r w:rsidR="00D07E99">
        <w:rPr>
          <w:rFonts w:ascii="Arial" w:hAnsi="Arial" w:cs="Arial"/>
        </w:rPr>
        <w:t>:</w:t>
      </w:r>
    </w:p>
    <w:p w14:paraId="765C7D4F" w14:textId="77777777" w:rsidR="00D07E99" w:rsidRDefault="00D07E99" w:rsidP="008E2E64">
      <w:pPr>
        <w:pStyle w:val="ListParagraph"/>
        <w:spacing w:before="100" w:beforeAutospacing="1" w:after="100" w:afterAutospacing="1"/>
        <w:rPr>
          <w:rFonts w:ascii="Arial" w:hAnsi="Arial" w:cs="Arial"/>
        </w:rPr>
      </w:pPr>
    </w:p>
    <w:p w14:paraId="00F0698C" w14:textId="77777777" w:rsidR="00A25497" w:rsidRDefault="00D812D2" w:rsidP="00A25497">
      <w:pPr>
        <w:pStyle w:val="ListParagraph"/>
        <w:spacing w:before="100" w:beforeAutospacing="1" w:after="100" w:afterAutospacing="1"/>
        <w:rPr>
          <w:rFonts w:ascii="Arial" w:hAnsi="Arial" w:cs="Arial"/>
        </w:rPr>
      </w:pPr>
      <w:r w:rsidRPr="00224B07">
        <w:rPr>
          <w:rFonts w:ascii="Arial" w:hAnsi="Arial" w:cs="Arial"/>
          <w:noProof/>
          <w14:ligatures w14:val="standardContextual"/>
        </w:rPr>
        <w:drawing>
          <wp:inline distT="0" distB="0" distL="0" distR="0" wp14:anchorId="76084436" wp14:editId="00F6ACBF">
            <wp:extent cx="3392981" cy="2544666"/>
            <wp:effectExtent l="5080" t="0" r="3175" b="3175"/>
            <wp:docPr id="574463690" name="Picture 1" descr="External view of Romney Hythe and Dymchurch Station with concrete ramp incline and railing on right-hand sid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463690" name="Picture 1" descr="External view of Romney Hythe and Dymchurch Station with concrete ramp incline and railing on right-hand side. "/>
                    <pic:cNvPicPr/>
                  </pic:nvPicPr>
                  <pic:blipFill>
                    <a:blip r:embed="rId50" cstate="print">
                      <a:extLst>
                        <a:ext uri="{28A0092B-C50C-407E-A947-70E740481C1C}">
                          <a14:useLocalDpi xmlns:a14="http://schemas.microsoft.com/office/drawing/2010/main" val="0"/>
                        </a:ext>
                      </a:extLst>
                    </a:blip>
                    <a:stretch>
                      <a:fillRect/>
                    </a:stretch>
                  </pic:blipFill>
                  <pic:spPr>
                    <a:xfrm rot="5400000">
                      <a:off x="0" y="0"/>
                      <a:ext cx="3430784" cy="2573017"/>
                    </a:xfrm>
                    <a:prstGeom prst="rect">
                      <a:avLst/>
                    </a:prstGeom>
                  </pic:spPr>
                </pic:pic>
              </a:graphicData>
            </a:graphic>
          </wp:inline>
        </w:drawing>
      </w:r>
    </w:p>
    <w:p w14:paraId="6546E454" w14:textId="77777777" w:rsidR="0050112E" w:rsidRDefault="004462EC" w:rsidP="00A25497">
      <w:pPr>
        <w:pStyle w:val="ListParagraph"/>
        <w:spacing w:before="100" w:beforeAutospacing="1" w:after="100" w:afterAutospacing="1"/>
        <w:rPr>
          <w:rFonts w:ascii="Arial" w:hAnsi="Arial" w:cs="Arial"/>
        </w:rPr>
      </w:pPr>
      <w:r w:rsidRPr="00A25497">
        <w:rPr>
          <w:rFonts w:ascii="Arial" w:hAnsi="Arial" w:cs="Arial"/>
          <w:b/>
          <w:bCs/>
        </w:rPr>
        <w:br/>
      </w:r>
    </w:p>
    <w:p w14:paraId="336D8C48" w14:textId="77777777" w:rsidR="0050112E" w:rsidRDefault="0050112E">
      <w:pPr>
        <w:spacing w:after="160" w:line="278" w:lineRule="auto"/>
        <w:rPr>
          <w:rFonts w:ascii="Arial" w:hAnsi="Arial" w:cs="Arial"/>
        </w:rPr>
      </w:pPr>
      <w:r>
        <w:rPr>
          <w:rFonts w:ascii="Arial" w:hAnsi="Arial" w:cs="Arial"/>
        </w:rPr>
        <w:br w:type="page"/>
      </w:r>
    </w:p>
    <w:p w14:paraId="4C1138FD" w14:textId="6BB254D6" w:rsidR="00A25497" w:rsidRDefault="000C5DD8" w:rsidP="00A25497">
      <w:pPr>
        <w:pStyle w:val="ListParagraph"/>
        <w:spacing w:before="100" w:beforeAutospacing="1" w:after="100" w:afterAutospacing="1"/>
        <w:rPr>
          <w:rFonts w:ascii="Arial" w:hAnsi="Arial" w:cs="Arial"/>
        </w:rPr>
      </w:pPr>
      <w:r w:rsidRPr="00A25497">
        <w:rPr>
          <w:rFonts w:ascii="Arial" w:hAnsi="Arial" w:cs="Arial"/>
        </w:rPr>
        <w:lastRenderedPageBreak/>
        <w:t xml:space="preserve">The starting point near Hythe Station offers level access with firm, </w:t>
      </w:r>
      <w:r w:rsidR="00A04F9C" w:rsidRPr="00A25497">
        <w:rPr>
          <w:rFonts w:ascii="Arial" w:hAnsi="Arial" w:cs="Arial"/>
        </w:rPr>
        <w:t xml:space="preserve">even and </w:t>
      </w:r>
      <w:r w:rsidRPr="00A25497">
        <w:rPr>
          <w:rFonts w:ascii="Arial" w:hAnsi="Arial" w:cs="Arial"/>
        </w:rPr>
        <w:t>well-maintained paths, suitable for wheelchairs and mobility aids.</w:t>
      </w:r>
      <w:r w:rsidR="008E2E64" w:rsidRPr="00A25497">
        <w:rPr>
          <w:rFonts w:ascii="Arial" w:hAnsi="Arial" w:cs="Arial"/>
        </w:rPr>
        <w:t xml:space="preserve"> There is tactile paving</w:t>
      </w:r>
      <w:r w:rsidR="00C14332">
        <w:rPr>
          <w:rFonts w:ascii="Arial" w:hAnsi="Arial" w:cs="Arial"/>
        </w:rPr>
        <w:t>:</w:t>
      </w:r>
    </w:p>
    <w:p w14:paraId="3F9C73BC" w14:textId="77777777" w:rsidR="00A25497" w:rsidRDefault="00A25497" w:rsidP="00A25497">
      <w:pPr>
        <w:pStyle w:val="ListParagraph"/>
        <w:spacing w:before="100" w:beforeAutospacing="1" w:after="100" w:afterAutospacing="1"/>
        <w:rPr>
          <w:rFonts w:ascii="Arial" w:hAnsi="Arial" w:cs="Arial"/>
        </w:rPr>
      </w:pPr>
    </w:p>
    <w:p w14:paraId="080C1823" w14:textId="77777777" w:rsidR="00A25497" w:rsidRDefault="00A25497" w:rsidP="00A25497">
      <w:pPr>
        <w:pStyle w:val="ListParagraph"/>
        <w:spacing w:before="100" w:beforeAutospacing="1" w:after="100" w:afterAutospacing="1"/>
        <w:rPr>
          <w:rFonts w:ascii="Arial" w:hAnsi="Arial" w:cs="Arial"/>
        </w:rPr>
      </w:pPr>
      <w:r w:rsidRPr="00224B07">
        <w:rPr>
          <w:rFonts w:ascii="Arial" w:hAnsi="Arial" w:cs="Arial"/>
          <w:b/>
          <w:bCs/>
          <w:noProof/>
          <w:color w:val="000000" w:themeColor="text1"/>
          <w14:ligatures w14:val="standardContextual"/>
        </w:rPr>
        <w:drawing>
          <wp:inline distT="0" distB="0" distL="0" distR="0" wp14:anchorId="0FA14915" wp14:editId="66FD47E7">
            <wp:extent cx="3321888" cy="2491347"/>
            <wp:effectExtent l="0" t="3810" r="1905" b="1905"/>
            <wp:docPr id="1219436100" name="Picture 33" descr="Road crossing with tactile paving outside of Romnye Hyeth and Dymchurch Railway Station heading across Scanlons Bridge Roa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9436100" name="Picture 33" descr="Road crossing with tactile paving outside of Romnye Hyeth and Dymchurch Railway Station heading across Scanlons Bridge Road."/>
                    <pic:cNvPicPr/>
                  </pic:nvPicPr>
                  <pic:blipFill>
                    <a:blip r:embed="rId51" cstate="print">
                      <a:extLst>
                        <a:ext uri="{28A0092B-C50C-407E-A947-70E740481C1C}">
                          <a14:useLocalDpi xmlns:a14="http://schemas.microsoft.com/office/drawing/2010/main" val="0"/>
                        </a:ext>
                      </a:extLst>
                    </a:blip>
                    <a:stretch>
                      <a:fillRect/>
                    </a:stretch>
                  </pic:blipFill>
                  <pic:spPr>
                    <a:xfrm rot="5400000">
                      <a:off x="0" y="0"/>
                      <a:ext cx="3328874" cy="2496587"/>
                    </a:xfrm>
                    <a:prstGeom prst="rect">
                      <a:avLst/>
                    </a:prstGeom>
                  </pic:spPr>
                </pic:pic>
              </a:graphicData>
            </a:graphic>
          </wp:inline>
        </w:drawing>
      </w:r>
    </w:p>
    <w:p w14:paraId="26A595FD" w14:textId="77777777" w:rsidR="0050112E" w:rsidRDefault="0050112E" w:rsidP="00A25497">
      <w:pPr>
        <w:pStyle w:val="ListParagraph"/>
        <w:spacing w:before="100" w:beforeAutospacing="1" w:after="100" w:afterAutospacing="1"/>
        <w:rPr>
          <w:rFonts w:ascii="Arial" w:hAnsi="Arial" w:cs="Arial"/>
        </w:rPr>
      </w:pPr>
    </w:p>
    <w:p w14:paraId="7304AE11" w14:textId="1C92B616" w:rsidR="00D07E99" w:rsidRDefault="00D07E99" w:rsidP="00D07E99">
      <w:pPr>
        <w:spacing w:after="160" w:line="278" w:lineRule="auto"/>
        <w:ind w:left="720"/>
        <w:rPr>
          <w:rFonts w:ascii="Arial" w:hAnsi="Arial" w:cs="Arial"/>
        </w:rPr>
      </w:pPr>
      <w:r>
        <w:rPr>
          <w:rFonts w:ascii="Arial" w:hAnsi="Arial" w:cs="Arial"/>
        </w:rPr>
        <w:t>F</w:t>
      </w:r>
      <w:r w:rsidR="008E2E64" w:rsidRPr="00D07E99">
        <w:rPr>
          <w:rFonts w:ascii="Arial" w:hAnsi="Arial" w:cs="Arial"/>
        </w:rPr>
        <w:t xml:space="preserve">or key road crossings and accessible pedestrian signals (APS). </w:t>
      </w:r>
      <w:r w:rsidR="000C5DD8" w:rsidRPr="00D07E99">
        <w:rPr>
          <w:rFonts w:ascii="Arial" w:hAnsi="Arial" w:cs="Arial"/>
        </w:rPr>
        <w:t>There are benches at intervals for resting, and the route is generally quiet with minimal traffic noise. No steep gradients are present at this stage, and the surface is predominantly tarmac or compacted gravel</w:t>
      </w:r>
      <w:r w:rsidR="00C14332" w:rsidRPr="00D07E99">
        <w:rPr>
          <w:rFonts w:ascii="Arial" w:hAnsi="Arial" w:cs="Arial"/>
        </w:rPr>
        <w:t>:</w:t>
      </w:r>
    </w:p>
    <w:p w14:paraId="1D6EDBF9" w14:textId="5D26C57F" w:rsidR="00D07E99" w:rsidRPr="00D07E99" w:rsidRDefault="00D07E99" w:rsidP="00D07E99">
      <w:pPr>
        <w:spacing w:after="160" w:line="278" w:lineRule="auto"/>
        <w:ind w:left="720"/>
        <w:rPr>
          <w:rFonts w:ascii="Arial" w:hAnsi="Arial" w:cs="Arial"/>
        </w:rPr>
      </w:pPr>
      <w:r w:rsidRPr="00224B07">
        <w:rPr>
          <w:rFonts w:ascii="Arial" w:hAnsi="Arial" w:cs="Arial"/>
          <w:b/>
          <w:bCs/>
          <w:noProof/>
          <w:color w:val="000000" w:themeColor="text1"/>
          <w14:ligatures w14:val="standardContextual"/>
        </w:rPr>
        <w:drawing>
          <wp:inline distT="0" distB="0" distL="0" distR="0" wp14:anchorId="2E7350C8" wp14:editId="49D1CAB5">
            <wp:extent cx="2638455" cy="1978787"/>
            <wp:effectExtent l="0" t="317" r="2857" b="2858"/>
            <wp:docPr id="1631973898" name="Picture 34" descr="View of tarmac path across Holman’s Field showing wooden gate barriers in foreground. YTramac path edged by grass on either side with a bin in the foreground to the right hand sid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1973898" name="Picture 34" descr="View of tarmac path across Holman’s Field showing wooden gate barriers in foreground. YTramac path edged by grass on either side with a bin in the foreground to the right hand side. "/>
                    <pic:cNvPicPr/>
                  </pic:nvPicPr>
                  <pic:blipFill>
                    <a:blip r:embed="rId52" cstate="print">
                      <a:extLst>
                        <a:ext uri="{28A0092B-C50C-407E-A947-70E740481C1C}">
                          <a14:useLocalDpi xmlns:a14="http://schemas.microsoft.com/office/drawing/2010/main" val="0"/>
                        </a:ext>
                      </a:extLst>
                    </a:blip>
                    <a:stretch>
                      <a:fillRect/>
                    </a:stretch>
                  </pic:blipFill>
                  <pic:spPr>
                    <a:xfrm rot="5400000">
                      <a:off x="0" y="0"/>
                      <a:ext cx="2709324" cy="2031937"/>
                    </a:xfrm>
                    <a:prstGeom prst="rect">
                      <a:avLst/>
                    </a:prstGeom>
                  </pic:spPr>
                </pic:pic>
              </a:graphicData>
            </a:graphic>
          </wp:inline>
        </w:drawing>
      </w:r>
      <w:r>
        <w:rPr>
          <w:rFonts w:ascii="Arial" w:hAnsi="Arial" w:cs="Arial"/>
        </w:rPr>
        <w:t xml:space="preserve"> </w:t>
      </w:r>
      <w:r w:rsidRPr="00224B07">
        <w:rPr>
          <w:rFonts w:ascii="Arial" w:hAnsi="Arial" w:cs="Arial"/>
          <w:noProof/>
          <w14:ligatures w14:val="standardContextual"/>
        </w:rPr>
        <w:drawing>
          <wp:inline distT="0" distB="0" distL="0" distR="0" wp14:anchorId="3DA76722" wp14:editId="28FC24BC">
            <wp:extent cx="2615342" cy="1961454"/>
            <wp:effectExtent l="0" t="3175" r="0" b="0"/>
            <wp:docPr id="33447455" name="Picture 3" descr="View of tarmac path across Holman’s Field. Tarmac path edged by grass on either 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447455" name="Picture 3" descr="View of tarmac path across Holman’s Field. Tarmac path edged by grass on either side."/>
                    <pic:cNvPicPr/>
                  </pic:nvPicPr>
                  <pic:blipFill>
                    <a:blip r:embed="rId53" cstate="print">
                      <a:extLst>
                        <a:ext uri="{28A0092B-C50C-407E-A947-70E740481C1C}">
                          <a14:useLocalDpi xmlns:a14="http://schemas.microsoft.com/office/drawing/2010/main" val="0"/>
                        </a:ext>
                      </a:extLst>
                    </a:blip>
                    <a:stretch>
                      <a:fillRect/>
                    </a:stretch>
                  </pic:blipFill>
                  <pic:spPr>
                    <a:xfrm rot="5400000">
                      <a:off x="0" y="0"/>
                      <a:ext cx="2749960" cy="2062415"/>
                    </a:xfrm>
                    <a:prstGeom prst="rect">
                      <a:avLst/>
                    </a:prstGeom>
                  </pic:spPr>
                </pic:pic>
              </a:graphicData>
            </a:graphic>
          </wp:inline>
        </w:drawing>
      </w:r>
    </w:p>
    <w:p w14:paraId="63403974" w14:textId="53AAF1BA" w:rsidR="00D07E99" w:rsidRDefault="00CD2C79" w:rsidP="00D07E99">
      <w:pPr>
        <w:pStyle w:val="ListParagraph"/>
        <w:spacing w:before="100" w:beforeAutospacing="1" w:after="100" w:afterAutospacing="1"/>
        <w:rPr>
          <w:rFonts w:ascii="Arial" w:hAnsi="Arial" w:cs="Arial"/>
        </w:rPr>
      </w:pPr>
      <w:r w:rsidRPr="00224B07">
        <w:rPr>
          <w:rFonts w:ascii="Arial" w:hAnsi="Arial" w:cs="Arial"/>
        </w:rPr>
        <w:lastRenderedPageBreak/>
        <w:t xml:space="preserve">St Leonards Road has several narrow sections where tree roots have distorted the pavement, </w:t>
      </w:r>
      <w:proofErr w:type="gramStart"/>
      <w:r w:rsidRPr="00224B07">
        <w:rPr>
          <w:rFonts w:ascii="Arial" w:hAnsi="Arial" w:cs="Arial"/>
        </w:rPr>
        <w:t>creating</w:t>
      </w:r>
      <w:proofErr w:type="gramEnd"/>
      <w:r w:rsidRPr="00224B07">
        <w:rPr>
          <w:rFonts w:ascii="Arial" w:hAnsi="Arial" w:cs="Arial"/>
        </w:rPr>
        <w:t xml:space="preserve"> uneven surfaces and reducing walkway width</w:t>
      </w:r>
      <w:r w:rsidR="008161DC">
        <w:rPr>
          <w:rFonts w:ascii="Arial" w:hAnsi="Arial" w:cs="Arial"/>
        </w:rPr>
        <w:t>:</w:t>
      </w:r>
      <w:r w:rsidRPr="00224B07">
        <w:rPr>
          <w:rFonts w:ascii="Arial" w:hAnsi="Arial" w:cs="Arial"/>
        </w:rPr>
        <w:t xml:space="preserve"> </w:t>
      </w:r>
    </w:p>
    <w:p w14:paraId="39007620" w14:textId="77777777" w:rsidR="00D07E99" w:rsidRPr="00D07E99" w:rsidRDefault="00D07E99" w:rsidP="00D07E99">
      <w:pPr>
        <w:pStyle w:val="ListParagraph"/>
        <w:spacing w:before="100" w:beforeAutospacing="1" w:after="100" w:afterAutospacing="1"/>
        <w:rPr>
          <w:rFonts w:ascii="Arial" w:hAnsi="Arial" w:cs="Arial"/>
        </w:rPr>
      </w:pPr>
    </w:p>
    <w:p w14:paraId="504F2068" w14:textId="069B1A44" w:rsidR="00D07E99" w:rsidRPr="00D07E99" w:rsidRDefault="00D07E99" w:rsidP="00D07E99">
      <w:pPr>
        <w:pStyle w:val="ListParagraph"/>
        <w:spacing w:before="100" w:beforeAutospacing="1" w:after="100" w:afterAutospacing="1"/>
        <w:rPr>
          <w:rFonts w:ascii="Arial" w:hAnsi="Arial" w:cs="Arial"/>
        </w:rPr>
      </w:pPr>
      <w:r w:rsidRPr="00224B07">
        <w:rPr>
          <w:noProof/>
        </w:rPr>
        <w:drawing>
          <wp:inline distT="0" distB="0" distL="0" distR="0" wp14:anchorId="074B4613" wp14:editId="3FEBED96">
            <wp:extent cx="2806838" cy="2105071"/>
            <wp:effectExtent l="0" t="4763" r="0" b="0"/>
            <wp:docPr id="963674604" name="Picture 4" descr="St Leonards Road narrow sections where tree roots have distorted the path causing narrowing and unevennes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3674604" name="Picture 4" descr="St Leonards Road narrow sections where tree roots have distorted the path causing narrowing and unevenness."/>
                    <pic:cNvPicPr/>
                  </pic:nvPicPr>
                  <pic:blipFill>
                    <a:blip r:embed="rId54" cstate="print">
                      <a:extLst>
                        <a:ext uri="{28A0092B-C50C-407E-A947-70E740481C1C}">
                          <a14:useLocalDpi xmlns:a14="http://schemas.microsoft.com/office/drawing/2010/main" val="0"/>
                        </a:ext>
                      </a:extLst>
                    </a:blip>
                    <a:stretch>
                      <a:fillRect/>
                    </a:stretch>
                  </pic:blipFill>
                  <pic:spPr>
                    <a:xfrm rot="5400000">
                      <a:off x="0" y="0"/>
                      <a:ext cx="2925226" cy="2193859"/>
                    </a:xfrm>
                    <a:prstGeom prst="rect">
                      <a:avLst/>
                    </a:prstGeom>
                  </pic:spPr>
                </pic:pic>
              </a:graphicData>
            </a:graphic>
          </wp:inline>
        </w:drawing>
      </w:r>
    </w:p>
    <w:p w14:paraId="232DED88" w14:textId="77777777" w:rsidR="007608E5" w:rsidRDefault="00CD2C79" w:rsidP="007608E5">
      <w:pPr>
        <w:keepNext/>
        <w:spacing w:before="100" w:beforeAutospacing="1" w:after="100" w:afterAutospacing="1"/>
        <w:ind w:left="720"/>
        <w:rPr>
          <w:rFonts w:ascii="Arial" w:hAnsi="Arial" w:cs="Arial"/>
        </w:rPr>
      </w:pPr>
      <w:r w:rsidRPr="00224B07">
        <w:rPr>
          <w:rFonts w:ascii="Arial" w:hAnsi="Arial" w:cs="Arial"/>
        </w:rPr>
        <w:t>These conditions make access challenging for people with limited mobility. Fallen leaves and other debris further increase the risk by obscuring kerb edges and road boundaries, making them harder to anticipate. This issue affects both sides of the road. Additionally, street furniture such as road signs further restricts available space on some pathways</w:t>
      </w:r>
      <w:r w:rsidR="007608E5">
        <w:rPr>
          <w:rFonts w:ascii="Arial" w:hAnsi="Arial" w:cs="Arial"/>
        </w:rPr>
        <w:t>:</w:t>
      </w:r>
    </w:p>
    <w:p w14:paraId="44DF0C8D" w14:textId="60AB9C42" w:rsidR="00D07E99" w:rsidRDefault="007608E5" w:rsidP="007608E5">
      <w:pPr>
        <w:keepNext/>
        <w:spacing w:before="100" w:beforeAutospacing="1" w:after="100" w:afterAutospacing="1"/>
        <w:ind w:left="720"/>
        <w:rPr>
          <w:rFonts w:ascii="Arial" w:hAnsi="Arial" w:cs="Arial"/>
        </w:rPr>
      </w:pPr>
      <w:r w:rsidRPr="00224B07">
        <w:rPr>
          <w:rFonts w:ascii="Arial" w:hAnsi="Arial" w:cs="Arial"/>
          <w:noProof/>
          <w14:ligatures w14:val="standardContextual"/>
        </w:rPr>
        <w:drawing>
          <wp:inline distT="0" distB="0" distL="0" distR="0" wp14:anchorId="3C8E821B" wp14:editId="674E3FA1">
            <wp:extent cx="2838612" cy="2128901"/>
            <wp:effectExtent l="0" t="635" r="5715" b="5715"/>
            <wp:docPr id="1810415317" name="Picture 35" descr="Tarmac footpath in St Leonard’s Street showing signpost indicating a 7.5 tonne restriction) that is positiond directly in the path beyound the dropped kerb causing an obscru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0415317" name="Picture 35" descr="Tarmac footpath in St Leonard’s Street showing signpost indicating a 7.5 tonne restriction) that is positiond directly in the path beyound the dropped kerb causing an obscruction."/>
                    <pic:cNvPicPr/>
                  </pic:nvPicPr>
                  <pic:blipFill>
                    <a:blip r:embed="rId55" cstate="print">
                      <a:extLst>
                        <a:ext uri="{28A0092B-C50C-407E-A947-70E740481C1C}">
                          <a14:useLocalDpi xmlns:a14="http://schemas.microsoft.com/office/drawing/2010/main" val="0"/>
                        </a:ext>
                      </a:extLst>
                    </a:blip>
                    <a:stretch>
                      <a:fillRect/>
                    </a:stretch>
                  </pic:blipFill>
                  <pic:spPr>
                    <a:xfrm rot="5400000">
                      <a:off x="0" y="0"/>
                      <a:ext cx="2894577" cy="2170874"/>
                    </a:xfrm>
                    <a:prstGeom prst="rect">
                      <a:avLst/>
                    </a:prstGeom>
                  </pic:spPr>
                </pic:pic>
              </a:graphicData>
            </a:graphic>
          </wp:inline>
        </w:drawing>
      </w:r>
    </w:p>
    <w:p w14:paraId="339D5E62" w14:textId="77777777" w:rsidR="00D07E99" w:rsidRDefault="00D07E99">
      <w:pPr>
        <w:spacing w:after="160" w:line="278" w:lineRule="auto"/>
        <w:rPr>
          <w:rFonts w:ascii="Arial" w:hAnsi="Arial" w:cs="Arial"/>
        </w:rPr>
      </w:pPr>
      <w:r>
        <w:rPr>
          <w:rFonts w:ascii="Arial" w:hAnsi="Arial" w:cs="Arial"/>
        </w:rPr>
        <w:br w:type="page"/>
      </w:r>
    </w:p>
    <w:p w14:paraId="31D40B4E" w14:textId="3BF1502B" w:rsidR="00B310A9" w:rsidRPr="00224B07" w:rsidRDefault="00C9667D" w:rsidP="007608E5">
      <w:pPr>
        <w:keepNext/>
        <w:spacing w:before="100" w:beforeAutospacing="1" w:after="100" w:afterAutospacing="1"/>
        <w:ind w:left="720"/>
        <w:rPr>
          <w:rFonts w:ascii="Arial" w:hAnsi="Arial" w:cs="Arial"/>
        </w:rPr>
      </w:pPr>
      <w:r w:rsidRPr="00224B07">
        <w:rPr>
          <w:rFonts w:ascii="Arial" w:hAnsi="Arial" w:cs="Arial"/>
        </w:rPr>
        <w:lastRenderedPageBreak/>
        <w:t>It</w:t>
      </w:r>
      <w:r w:rsidR="00733119" w:rsidRPr="00224B07">
        <w:rPr>
          <w:rFonts w:ascii="Arial" w:hAnsi="Arial" w:cs="Arial"/>
        </w:rPr>
        <w:t xml:space="preserve"> may be best for some users to therefore start the walk at the beginning of the promenade (what3words: </w:t>
      </w:r>
      <w:hyperlink r:id="rId56" w:history="1">
        <w:r w:rsidR="00733119" w:rsidRPr="00224B07">
          <w:rPr>
            <w:rStyle w:val="Hyperlink"/>
            <w:rFonts w:ascii="Arial" w:hAnsi="Arial" w:cs="Arial"/>
          </w:rPr>
          <w:t>///</w:t>
        </w:r>
        <w:proofErr w:type="spellStart"/>
        <w:r w:rsidR="00733119" w:rsidRPr="00224B07">
          <w:rPr>
            <w:rStyle w:val="Hyperlink"/>
            <w:rFonts w:ascii="Arial" w:hAnsi="Arial" w:cs="Arial"/>
          </w:rPr>
          <w:t>flagpole.sliding.smaller</w:t>
        </w:r>
        <w:proofErr w:type="spellEnd"/>
        <w:r w:rsidR="00733119" w:rsidRPr="00224B07">
          <w:rPr>
            <w:rStyle w:val="Hyperlink"/>
            <w:rFonts w:ascii="Arial" w:hAnsi="Arial" w:cs="Arial"/>
          </w:rPr>
          <w:t>)</w:t>
        </w:r>
      </w:hyperlink>
      <w:r w:rsidR="008B31D4" w:rsidRPr="00224B07">
        <w:rPr>
          <w:rFonts w:ascii="Arial" w:hAnsi="Arial" w:cs="Arial"/>
        </w:rPr>
        <w:t>, seeking parking along West Parade</w:t>
      </w:r>
      <w:r w:rsidR="002F5256" w:rsidRPr="00224B07">
        <w:rPr>
          <w:rFonts w:ascii="Arial" w:hAnsi="Arial" w:cs="Arial"/>
        </w:rPr>
        <w:t xml:space="preserve"> (what3words: </w:t>
      </w:r>
      <w:hyperlink r:id="rId57" w:history="1">
        <w:r w:rsidR="002F5256" w:rsidRPr="00224B07">
          <w:rPr>
            <w:rStyle w:val="Hyperlink"/>
            <w:rFonts w:ascii="Arial" w:hAnsi="Arial" w:cs="Arial"/>
          </w:rPr>
          <w:t>///</w:t>
        </w:r>
        <w:proofErr w:type="spellStart"/>
        <w:r w:rsidR="002F5256" w:rsidRPr="00224B07">
          <w:rPr>
            <w:rStyle w:val="Hyperlink"/>
            <w:rFonts w:ascii="Arial" w:hAnsi="Arial" w:cs="Arial"/>
          </w:rPr>
          <w:t>originals.acclaimed.pastime</w:t>
        </w:r>
        <w:proofErr w:type="spellEnd"/>
        <w:r w:rsidR="002F5256" w:rsidRPr="00224B07">
          <w:rPr>
            <w:rStyle w:val="Hyperlink"/>
            <w:rFonts w:ascii="Arial" w:hAnsi="Arial" w:cs="Arial"/>
          </w:rPr>
          <w:t>).</w:t>
        </w:r>
      </w:hyperlink>
    </w:p>
    <w:p w14:paraId="617C2230" w14:textId="2E2B841C" w:rsidR="007608E5" w:rsidRDefault="0021606D" w:rsidP="005B5460">
      <w:pPr>
        <w:spacing w:before="100" w:beforeAutospacing="1" w:after="100" w:afterAutospacing="1"/>
        <w:ind w:left="720"/>
        <w:rPr>
          <w:rFonts w:ascii="Arial" w:hAnsi="Arial" w:cs="Arial"/>
        </w:rPr>
      </w:pPr>
      <w:r w:rsidRPr="00224B07">
        <w:rPr>
          <w:rFonts w:ascii="Arial" w:hAnsi="Arial" w:cs="Arial"/>
        </w:rPr>
        <w:t>Approaching the outskirts of Hythe, you will pass Seabrook, marking one end of the Royal Military Canal which runs for 28 miles to Cliff End in East Sussex. The promenade leading from Seabrook to Hythe is very popular with walkers and joggers in the summer months. You can appreciate the open gulf of Hythe Bay by spotting Dungeness Power Station in the distance at the other end of the bay.</w:t>
      </w:r>
      <w:r w:rsidR="0071046D" w:rsidRPr="00224B07">
        <w:rPr>
          <w:rFonts w:ascii="Arial" w:hAnsi="Arial" w:cs="Arial"/>
        </w:rPr>
        <w:br/>
      </w:r>
      <w:r w:rsidR="0071046D" w:rsidRPr="00224B07">
        <w:rPr>
          <w:rFonts w:ascii="Arial" w:hAnsi="Arial" w:cs="Arial"/>
        </w:rPr>
        <w:br/>
      </w:r>
      <w:r w:rsidR="006166A7" w:rsidRPr="00224B07">
        <w:rPr>
          <w:rFonts w:ascii="Arial" w:hAnsi="Arial" w:cs="Arial"/>
          <w:b/>
          <w:bCs/>
        </w:rPr>
        <w:t>Accessibility</w:t>
      </w:r>
      <w:r w:rsidR="00165D0F" w:rsidRPr="00224B07">
        <w:rPr>
          <w:rFonts w:ascii="Arial" w:hAnsi="Arial" w:cs="Arial"/>
          <w:b/>
          <w:bCs/>
        </w:rPr>
        <w:br/>
      </w:r>
      <w:r w:rsidR="0071046D" w:rsidRPr="00224B07">
        <w:rPr>
          <w:rFonts w:ascii="Arial" w:hAnsi="Arial" w:cs="Arial"/>
        </w:rPr>
        <w:t xml:space="preserve">The promenade from Seabrook to Hythe is wide, flat, and </w:t>
      </w:r>
      <w:r w:rsidR="008F0593" w:rsidRPr="00224B07">
        <w:rPr>
          <w:rFonts w:ascii="Arial" w:hAnsi="Arial" w:cs="Arial"/>
        </w:rPr>
        <w:t xml:space="preserve">predominantly </w:t>
      </w:r>
      <w:r w:rsidR="0071046D" w:rsidRPr="00224B07">
        <w:rPr>
          <w:rFonts w:ascii="Arial" w:hAnsi="Arial" w:cs="Arial"/>
        </w:rPr>
        <w:t>surfaced with smooth tarmac</w:t>
      </w:r>
      <w:r w:rsidR="008F0593" w:rsidRPr="00224B07">
        <w:rPr>
          <w:rFonts w:ascii="Arial" w:hAnsi="Arial" w:cs="Arial"/>
        </w:rPr>
        <w:t xml:space="preserve"> with a concrete edge</w:t>
      </w:r>
      <w:r w:rsidR="0071046D" w:rsidRPr="00224B07">
        <w:rPr>
          <w:rFonts w:ascii="Arial" w:hAnsi="Arial" w:cs="Arial"/>
        </w:rPr>
        <w:t>, making it accessible for wheelchairs, scooters, and prams. There are frequent seating areas</w:t>
      </w:r>
      <w:r w:rsidR="00926E2B" w:rsidRPr="00224B07">
        <w:rPr>
          <w:rFonts w:ascii="Arial" w:hAnsi="Arial" w:cs="Arial"/>
        </w:rPr>
        <w:t xml:space="preserve">. </w:t>
      </w:r>
      <w:r w:rsidR="0071046D" w:rsidRPr="00224B07">
        <w:rPr>
          <w:rFonts w:ascii="Arial" w:hAnsi="Arial" w:cs="Arial"/>
        </w:rPr>
        <w:t xml:space="preserve">The route is shared with cyclists and joggers, so </w:t>
      </w:r>
      <w:r w:rsidR="00917718" w:rsidRPr="00224B07">
        <w:rPr>
          <w:rFonts w:ascii="Arial" w:hAnsi="Arial" w:cs="Arial"/>
        </w:rPr>
        <w:t>extra care</w:t>
      </w:r>
      <w:r w:rsidR="0071046D" w:rsidRPr="00224B07">
        <w:rPr>
          <w:rFonts w:ascii="Arial" w:hAnsi="Arial" w:cs="Arial"/>
        </w:rPr>
        <w:t xml:space="preserve"> is </w:t>
      </w:r>
      <w:r w:rsidR="005050BC" w:rsidRPr="00224B07">
        <w:rPr>
          <w:rFonts w:ascii="Arial" w:hAnsi="Arial" w:cs="Arial"/>
        </w:rPr>
        <w:t>always needed</w:t>
      </w:r>
      <w:r w:rsidR="0071046D" w:rsidRPr="00224B07">
        <w:rPr>
          <w:rFonts w:ascii="Arial" w:hAnsi="Arial" w:cs="Arial"/>
        </w:rPr>
        <w:t xml:space="preserve">. </w:t>
      </w:r>
      <w:r w:rsidR="00736910" w:rsidRPr="00224B07">
        <w:rPr>
          <w:rFonts w:ascii="Arial" w:hAnsi="Arial" w:cs="Arial"/>
        </w:rPr>
        <w:t xml:space="preserve">From the end of St Leonards Road there is a small ramp that leads to the start of the </w:t>
      </w:r>
      <w:r w:rsidR="008F00A7" w:rsidRPr="00224B07">
        <w:rPr>
          <w:rFonts w:ascii="Arial" w:hAnsi="Arial" w:cs="Arial"/>
        </w:rPr>
        <w:t>promenade</w:t>
      </w:r>
      <w:r w:rsidR="007608E5">
        <w:rPr>
          <w:rFonts w:ascii="Arial" w:hAnsi="Arial" w:cs="Arial"/>
        </w:rPr>
        <w:t>:</w:t>
      </w:r>
    </w:p>
    <w:p w14:paraId="4FD9436D" w14:textId="77777777" w:rsidR="00D07E99" w:rsidRDefault="007608E5" w:rsidP="007608E5">
      <w:pPr>
        <w:spacing w:before="100" w:beforeAutospacing="1" w:after="100" w:afterAutospacing="1"/>
        <w:ind w:left="720"/>
        <w:rPr>
          <w:rFonts w:ascii="Arial" w:hAnsi="Arial" w:cs="Arial"/>
        </w:rPr>
      </w:pPr>
      <w:r w:rsidRPr="00224B07">
        <w:rPr>
          <w:rFonts w:ascii="Arial" w:hAnsi="Arial" w:cs="Arial"/>
          <w:noProof/>
          <w14:ligatures w14:val="standardContextual"/>
        </w:rPr>
        <w:drawing>
          <wp:inline distT="0" distB="0" distL="0" distR="0" wp14:anchorId="7A7230DD" wp14:editId="09C99070">
            <wp:extent cx="3947679" cy="2960676"/>
            <wp:effectExtent l="0" t="1905" r="635" b="635"/>
            <wp:docPr id="150457772" name="Picture 5" descr="From the end of St Leonards Road there is a small ramp that leads to the start of the promena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57772" name="Picture 5" descr="From the end of St Leonards Road there is a small ramp that leads to the start of the promenade."/>
                    <pic:cNvPicPr/>
                  </pic:nvPicPr>
                  <pic:blipFill>
                    <a:blip r:embed="rId58" cstate="print">
                      <a:extLst>
                        <a:ext uri="{28A0092B-C50C-407E-A947-70E740481C1C}">
                          <a14:useLocalDpi xmlns:a14="http://schemas.microsoft.com/office/drawing/2010/main" val="0"/>
                        </a:ext>
                      </a:extLst>
                    </a:blip>
                    <a:stretch>
                      <a:fillRect/>
                    </a:stretch>
                  </pic:blipFill>
                  <pic:spPr>
                    <a:xfrm rot="5400000">
                      <a:off x="0" y="0"/>
                      <a:ext cx="3967348" cy="2975427"/>
                    </a:xfrm>
                    <a:prstGeom prst="rect">
                      <a:avLst/>
                    </a:prstGeom>
                  </pic:spPr>
                </pic:pic>
              </a:graphicData>
            </a:graphic>
          </wp:inline>
        </w:drawing>
      </w:r>
      <w:r w:rsidR="00057A59" w:rsidRPr="00224B07">
        <w:rPr>
          <w:rFonts w:ascii="Arial" w:hAnsi="Arial" w:cs="Arial"/>
        </w:rPr>
        <w:br/>
      </w:r>
      <w:r w:rsidR="00057A59" w:rsidRPr="00224B07">
        <w:rPr>
          <w:rFonts w:ascii="Arial" w:hAnsi="Arial" w:cs="Arial"/>
        </w:rPr>
        <w:br/>
      </w:r>
    </w:p>
    <w:p w14:paraId="5CF81CCB" w14:textId="77777777" w:rsidR="00D07E99" w:rsidRDefault="00D07E99">
      <w:pPr>
        <w:spacing w:after="160" w:line="278" w:lineRule="auto"/>
        <w:rPr>
          <w:rFonts w:ascii="Arial" w:hAnsi="Arial" w:cs="Arial"/>
        </w:rPr>
      </w:pPr>
      <w:r>
        <w:rPr>
          <w:rFonts w:ascii="Arial" w:hAnsi="Arial" w:cs="Arial"/>
        </w:rPr>
        <w:br w:type="page"/>
      </w:r>
    </w:p>
    <w:p w14:paraId="0376DD1A" w14:textId="5CFC7A99" w:rsidR="00B310A9" w:rsidRDefault="00057A59" w:rsidP="007608E5">
      <w:pPr>
        <w:spacing w:before="100" w:beforeAutospacing="1" w:after="100" w:afterAutospacing="1"/>
        <w:ind w:left="720"/>
        <w:rPr>
          <w:rFonts w:ascii="Arial" w:hAnsi="Arial" w:cs="Arial"/>
        </w:rPr>
      </w:pPr>
      <w:r w:rsidRPr="00224B07">
        <w:rPr>
          <w:rFonts w:ascii="Arial" w:hAnsi="Arial" w:cs="Arial"/>
        </w:rPr>
        <w:lastRenderedPageBreak/>
        <w:t xml:space="preserve">Please be aware that there is no railing to the seaward side </w:t>
      </w:r>
      <w:r w:rsidR="008A1CA1" w:rsidRPr="00224B07">
        <w:rPr>
          <w:rFonts w:ascii="Arial" w:hAnsi="Arial" w:cs="Arial"/>
        </w:rPr>
        <w:t xml:space="preserve">of the promenade </w:t>
      </w:r>
      <w:r w:rsidRPr="00224B07">
        <w:rPr>
          <w:rFonts w:ascii="Arial" w:hAnsi="Arial" w:cs="Arial"/>
        </w:rPr>
        <w:t xml:space="preserve">and a drop of a couple of metres towards the </w:t>
      </w:r>
      <w:r w:rsidR="008A1CA1" w:rsidRPr="00224B07">
        <w:rPr>
          <w:rFonts w:ascii="Arial" w:hAnsi="Arial" w:cs="Arial"/>
        </w:rPr>
        <w:t xml:space="preserve">shingle </w:t>
      </w:r>
      <w:r w:rsidRPr="00224B07">
        <w:rPr>
          <w:rFonts w:ascii="Arial" w:hAnsi="Arial" w:cs="Arial"/>
        </w:rPr>
        <w:t>beach. The concrete edge is nearest the seaward side and the drop onto the beac</w:t>
      </w:r>
      <w:r w:rsidR="007608E5">
        <w:rPr>
          <w:rFonts w:ascii="Arial" w:hAnsi="Arial" w:cs="Arial"/>
        </w:rPr>
        <w:t>h:</w:t>
      </w:r>
    </w:p>
    <w:p w14:paraId="6437C31C" w14:textId="62283350" w:rsidR="00B310A9" w:rsidRPr="007608E5" w:rsidRDefault="007608E5" w:rsidP="007608E5">
      <w:pPr>
        <w:spacing w:before="100" w:beforeAutospacing="1" w:after="100" w:afterAutospacing="1"/>
        <w:ind w:left="720"/>
        <w:rPr>
          <w:rFonts w:ascii="Arial" w:hAnsi="Arial" w:cs="Arial"/>
          <w:b/>
          <w:bCs/>
        </w:rPr>
      </w:pPr>
      <w:r w:rsidRPr="00224B07">
        <w:rPr>
          <w:rFonts w:ascii="Arial" w:hAnsi="Arial" w:cs="Arial"/>
          <w:noProof/>
          <w14:ligatures w14:val="standardContextual"/>
        </w:rPr>
        <w:drawing>
          <wp:inline distT="0" distB="0" distL="0" distR="0" wp14:anchorId="4AB18866" wp14:editId="2B689CA5">
            <wp:extent cx="3164807" cy="2373538"/>
            <wp:effectExtent l="1905" t="0" r="0" b="0"/>
            <wp:docPr id="431866141" name="Picture 6" descr="Early stage of the promenade showing tarmac surface witrh bench in the foreground and steps with railings also to the left. Concrete edge and drop to shingle beach is on the right-hand 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866141" name="Picture 6" descr="Early stage of the promenade showing tarmac surface witrh bench in the foreground and steps with railings also to the left. Concrete edge and drop to shingle beach is on the right-hand side."/>
                    <pic:cNvPicPr/>
                  </pic:nvPicPr>
                  <pic:blipFill>
                    <a:blip r:embed="rId59" cstate="print">
                      <a:extLst>
                        <a:ext uri="{28A0092B-C50C-407E-A947-70E740481C1C}">
                          <a14:useLocalDpi xmlns:a14="http://schemas.microsoft.com/office/drawing/2010/main" val="0"/>
                        </a:ext>
                      </a:extLst>
                    </a:blip>
                    <a:stretch>
                      <a:fillRect/>
                    </a:stretch>
                  </pic:blipFill>
                  <pic:spPr>
                    <a:xfrm rot="5400000">
                      <a:off x="0" y="0"/>
                      <a:ext cx="3175328" cy="2381429"/>
                    </a:xfrm>
                    <a:prstGeom prst="rect">
                      <a:avLst/>
                    </a:prstGeom>
                  </pic:spPr>
                </pic:pic>
              </a:graphicData>
            </a:graphic>
          </wp:inline>
        </w:drawing>
      </w:r>
    </w:p>
    <w:p w14:paraId="732C5D6F" w14:textId="1EF1F7A2" w:rsidR="005161A9" w:rsidRPr="00245E4B" w:rsidRDefault="009715A6" w:rsidP="00E226E8">
      <w:pPr>
        <w:pStyle w:val="ListParagraph"/>
        <w:numPr>
          <w:ilvl w:val="0"/>
          <w:numId w:val="16"/>
        </w:numPr>
        <w:rPr>
          <w:rFonts w:ascii="Arial" w:hAnsi="Arial" w:cs="Arial"/>
          <w:b/>
          <w:bCs/>
        </w:rPr>
      </w:pPr>
      <w:r w:rsidRPr="00224B07">
        <w:rPr>
          <w:rFonts w:ascii="Arial" w:hAnsi="Arial" w:cs="Arial"/>
        </w:rPr>
        <w:t xml:space="preserve">Tarmac with a concrete edge is typical of the </w:t>
      </w:r>
      <w:r w:rsidR="00BA3B30" w:rsidRPr="00224B07">
        <w:rPr>
          <w:rFonts w:ascii="Arial" w:hAnsi="Arial" w:cs="Arial"/>
        </w:rPr>
        <w:t xml:space="preserve">predominant </w:t>
      </w:r>
      <w:r w:rsidRPr="00224B07">
        <w:rPr>
          <w:rFonts w:ascii="Arial" w:hAnsi="Arial" w:cs="Arial"/>
        </w:rPr>
        <w:t xml:space="preserve">surface on the route. There are also some slightly recessed utility covers in places. </w:t>
      </w:r>
      <w:r w:rsidR="00942FC4" w:rsidRPr="00224B07">
        <w:rPr>
          <w:rFonts w:ascii="Arial" w:hAnsi="Arial" w:cs="Arial"/>
        </w:rPr>
        <w:t>There</w:t>
      </w:r>
      <w:r w:rsidR="00736910" w:rsidRPr="00224B07">
        <w:rPr>
          <w:rFonts w:ascii="Arial" w:hAnsi="Arial" w:cs="Arial"/>
        </w:rPr>
        <w:t xml:space="preserve"> may </w:t>
      </w:r>
      <w:r w:rsidR="00D114BA" w:rsidRPr="00224B07">
        <w:rPr>
          <w:rFonts w:ascii="Arial" w:hAnsi="Arial" w:cs="Arial"/>
        </w:rPr>
        <w:t xml:space="preserve">also </w:t>
      </w:r>
      <w:r w:rsidR="00736910" w:rsidRPr="00224B07">
        <w:rPr>
          <w:rFonts w:ascii="Arial" w:hAnsi="Arial" w:cs="Arial"/>
        </w:rPr>
        <w:t>be movable street furniture such as shop signs</w:t>
      </w:r>
      <w:r w:rsidR="00AD29AD" w:rsidRPr="00224B07">
        <w:rPr>
          <w:rFonts w:ascii="Arial" w:hAnsi="Arial" w:cs="Arial"/>
        </w:rPr>
        <w:t xml:space="preserve"> </w:t>
      </w:r>
      <w:r w:rsidR="008F00A7" w:rsidRPr="00224B07">
        <w:rPr>
          <w:rFonts w:ascii="Arial" w:hAnsi="Arial" w:cs="Arial"/>
        </w:rPr>
        <w:t>intermittently</w:t>
      </w:r>
      <w:r w:rsidR="00AD29AD" w:rsidRPr="00224B07">
        <w:rPr>
          <w:rFonts w:ascii="Arial" w:hAnsi="Arial" w:cs="Arial"/>
        </w:rPr>
        <w:t xml:space="preserve"> through</w:t>
      </w:r>
      <w:r w:rsidR="000D5D54" w:rsidRPr="00224B07">
        <w:rPr>
          <w:rFonts w:ascii="Arial" w:hAnsi="Arial" w:cs="Arial"/>
        </w:rPr>
        <w:t>ou</w:t>
      </w:r>
      <w:r w:rsidR="00AD29AD" w:rsidRPr="00224B07">
        <w:rPr>
          <w:rFonts w:ascii="Arial" w:hAnsi="Arial" w:cs="Arial"/>
        </w:rPr>
        <w:t>t the route</w:t>
      </w:r>
      <w:r w:rsidR="00245E4B">
        <w:rPr>
          <w:rFonts w:ascii="Arial" w:hAnsi="Arial" w:cs="Arial"/>
        </w:rPr>
        <w:t>:</w:t>
      </w:r>
    </w:p>
    <w:p w14:paraId="25B3699C" w14:textId="77777777" w:rsidR="00245E4B" w:rsidRDefault="00245E4B" w:rsidP="00245E4B">
      <w:pPr>
        <w:pStyle w:val="ListParagraph"/>
        <w:rPr>
          <w:rFonts w:ascii="Arial" w:hAnsi="Arial" w:cs="Arial"/>
          <w:b/>
          <w:bCs/>
          <w:color w:val="000000" w:themeColor="text1"/>
        </w:rPr>
      </w:pPr>
    </w:p>
    <w:p w14:paraId="58571026" w14:textId="7EC8EE0A" w:rsidR="00245E4B" w:rsidRPr="0002218F" w:rsidRDefault="00DD5CE4" w:rsidP="0002218F">
      <w:pPr>
        <w:pStyle w:val="ListParagraph"/>
        <w:rPr>
          <w:rFonts w:ascii="Arial" w:hAnsi="Arial" w:cs="Arial"/>
          <w:b/>
          <w:bCs/>
          <w:color w:val="000000" w:themeColor="text1"/>
        </w:rPr>
      </w:pPr>
      <w:r w:rsidRPr="00224B07">
        <w:rPr>
          <w:rFonts w:ascii="Arial" w:hAnsi="Arial" w:cs="Arial"/>
          <w:noProof/>
          <w14:ligatures w14:val="standardContextual"/>
        </w:rPr>
        <w:drawing>
          <wp:inline distT="0" distB="0" distL="0" distR="0" wp14:anchorId="083E43F6" wp14:editId="30831B33">
            <wp:extent cx="3190539" cy="2392838"/>
            <wp:effectExtent l="5080" t="0" r="2540" b="2540"/>
            <wp:docPr id="1634220972" name="Picture 13" descr="The concrete edge  of the promenade nearest the seaward side and the drop onto the shingle b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4220972" name="Picture 13" descr="The concrete edge  of the promenade nearest the seaward side and the drop onto the shingle beach."/>
                    <pic:cNvPicPr/>
                  </pic:nvPicPr>
                  <pic:blipFill>
                    <a:blip r:embed="rId60" cstate="print">
                      <a:extLst>
                        <a:ext uri="{28A0092B-C50C-407E-A947-70E740481C1C}">
                          <a14:useLocalDpi xmlns:a14="http://schemas.microsoft.com/office/drawing/2010/main" val="0"/>
                        </a:ext>
                      </a:extLst>
                    </a:blip>
                    <a:stretch>
                      <a:fillRect/>
                    </a:stretch>
                  </pic:blipFill>
                  <pic:spPr>
                    <a:xfrm rot="5400000">
                      <a:off x="0" y="0"/>
                      <a:ext cx="3298296" cy="2473654"/>
                    </a:xfrm>
                    <a:prstGeom prst="rect">
                      <a:avLst/>
                    </a:prstGeom>
                  </pic:spPr>
                </pic:pic>
              </a:graphicData>
            </a:graphic>
          </wp:inline>
        </w:drawing>
      </w:r>
      <w:r>
        <w:rPr>
          <w:rFonts w:ascii="Arial" w:hAnsi="Arial" w:cs="Arial"/>
          <w:b/>
          <w:bCs/>
          <w:color w:val="000000" w:themeColor="text1"/>
        </w:rPr>
        <w:t xml:space="preserve"> </w:t>
      </w:r>
      <w:r w:rsidRPr="00224B07">
        <w:rPr>
          <w:rFonts w:ascii="Arial" w:hAnsi="Arial" w:cs="Arial"/>
          <w:noProof/>
          <w14:ligatures w14:val="standardContextual"/>
        </w:rPr>
        <w:drawing>
          <wp:inline distT="0" distB="0" distL="0" distR="0" wp14:anchorId="1086ADD3" wp14:editId="2A32500E">
            <wp:extent cx="3191609" cy="2393530"/>
            <wp:effectExtent l="5397" t="0" r="1588" b="1587"/>
            <wp:docPr id="1926336557" name="Picture 9" descr="Movable street furniture such as shop signs intermittently placed on the route. No railing to the seaward side and a drop of a couple of metres towards the beach. Slightly recessed utility cover in foreground.&#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6336557" name="Picture 9" descr="Movable street furniture such as shop signs intermittently placed on the route. No railing to the seaward side and a drop of a couple of metres towards the beach. Slightly recessed utility cover in foreground.&#10;&#10;"/>
                    <pic:cNvPicPr/>
                  </pic:nvPicPr>
                  <pic:blipFill>
                    <a:blip r:embed="rId61" cstate="print">
                      <a:extLst>
                        <a:ext uri="{28A0092B-C50C-407E-A947-70E740481C1C}">
                          <a14:useLocalDpi xmlns:a14="http://schemas.microsoft.com/office/drawing/2010/main" val="0"/>
                        </a:ext>
                      </a:extLst>
                    </a:blip>
                    <a:stretch>
                      <a:fillRect/>
                    </a:stretch>
                  </pic:blipFill>
                  <pic:spPr>
                    <a:xfrm rot="5400000">
                      <a:off x="0" y="0"/>
                      <a:ext cx="3264409" cy="2448126"/>
                    </a:xfrm>
                    <a:prstGeom prst="rect">
                      <a:avLst/>
                    </a:prstGeom>
                  </pic:spPr>
                </pic:pic>
              </a:graphicData>
            </a:graphic>
          </wp:inline>
        </w:drawing>
      </w:r>
    </w:p>
    <w:p w14:paraId="44E070BF" w14:textId="5EB2246D" w:rsidR="00736910" w:rsidRPr="00224B07" w:rsidRDefault="003A6569" w:rsidP="00E226E8">
      <w:pPr>
        <w:pStyle w:val="ListParagraph"/>
        <w:numPr>
          <w:ilvl w:val="0"/>
          <w:numId w:val="16"/>
        </w:numPr>
        <w:rPr>
          <w:rFonts w:ascii="Arial" w:hAnsi="Arial" w:cs="Arial"/>
          <w:b/>
          <w:bCs/>
        </w:rPr>
      </w:pPr>
      <w:r w:rsidRPr="00224B07">
        <w:rPr>
          <w:rFonts w:ascii="Arial" w:hAnsi="Arial" w:cs="Arial"/>
          <w:color w:val="000000" w:themeColor="text1"/>
        </w:rPr>
        <w:lastRenderedPageBreak/>
        <w:t>St</w:t>
      </w:r>
      <w:r w:rsidR="00B65A43" w:rsidRPr="00224B07">
        <w:rPr>
          <w:rFonts w:ascii="Arial" w:hAnsi="Arial" w:cs="Arial"/>
          <w:color w:val="000000" w:themeColor="text1"/>
        </w:rPr>
        <w:t>ad</w:t>
      </w:r>
      <w:r w:rsidRPr="00224B07">
        <w:rPr>
          <w:rFonts w:ascii="Arial" w:hAnsi="Arial" w:cs="Arial"/>
          <w:color w:val="000000" w:themeColor="text1"/>
        </w:rPr>
        <w:t xml:space="preserve">e Street accessible toilet is </w:t>
      </w:r>
      <w:r w:rsidR="00A93C99" w:rsidRPr="00224B07">
        <w:rPr>
          <w:rFonts w:ascii="Arial" w:hAnsi="Arial" w:cs="Arial"/>
          <w:color w:val="000000" w:themeColor="text1"/>
        </w:rPr>
        <w:t xml:space="preserve">located </w:t>
      </w:r>
      <w:r w:rsidRPr="00224B07">
        <w:rPr>
          <w:rFonts w:ascii="Arial" w:hAnsi="Arial" w:cs="Arial"/>
          <w:color w:val="000000" w:themeColor="text1"/>
        </w:rPr>
        <w:t xml:space="preserve">along this </w:t>
      </w:r>
      <w:r w:rsidR="00A93C99" w:rsidRPr="00224B07">
        <w:rPr>
          <w:rFonts w:ascii="Arial" w:hAnsi="Arial" w:cs="Arial"/>
          <w:color w:val="000000" w:themeColor="text1"/>
        </w:rPr>
        <w:t xml:space="preserve">first </w:t>
      </w:r>
      <w:r w:rsidRPr="00224B07">
        <w:rPr>
          <w:rFonts w:ascii="Arial" w:hAnsi="Arial" w:cs="Arial"/>
          <w:color w:val="000000" w:themeColor="text1"/>
        </w:rPr>
        <w:t>stretch</w:t>
      </w:r>
      <w:r w:rsidR="00A93C99" w:rsidRPr="00224B07">
        <w:rPr>
          <w:rFonts w:ascii="Arial" w:hAnsi="Arial" w:cs="Arial"/>
          <w:color w:val="000000" w:themeColor="text1"/>
        </w:rPr>
        <w:t xml:space="preserve"> (</w:t>
      </w:r>
      <w:r w:rsidRPr="00224B07">
        <w:rPr>
          <w:rFonts w:ascii="Arial" w:hAnsi="Arial" w:cs="Arial"/>
          <w:color w:val="000000" w:themeColor="text1"/>
        </w:rPr>
        <w:t xml:space="preserve">what3words: </w:t>
      </w:r>
      <w:hyperlink r:id="rId62" w:history="1">
        <w:r w:rsidRPr="00224B07">
          <w:rPr>
            <w:rStyle w:val="Hyperlink"/>
            <w:rFonts w:ascii="Arial" w:hAnsi="Arial" w:cs="Arial"/>
          </w:rPr>
          <w:t>///</w:t>
        </w:r>
        <w:proofErr w:type="spellStart"/>
        <w:r w:rsidRPr="00224B07">
          <w:rPr>
            <w:rStyle w:val="Hyperlink"/>
            <w:rFonts w:ascii="Arial" w:hAnsi="Arial" w:cs="Arial"/>
          </w:rPr>
          <w:t>bounded.coherent.conductor</w:t>
        </w:r>
        <w:proofErr w:type="spellEnd"/>
      </w:hyperlink>
      <w:r w:rsidR="00A93C99" w:rsidRPr="00224B07">
        <w:rPr>
          <w:rFonts w:ascii="Arial" w:hAnsi="Arial" w:cs="Arial"/>
        </w:rPr>
        <w:t>)</w:t>
      </w:r>
      <w:r w:rsidR="00A9071D" w:rsidRPr="00224B07">
        <w:rPr>
          <w:rFonts w:ascii="Arial" w:hAnsi="Arial" w:cs="Arial"/>
        </w:rPr>
        <w:t xml:space="preserve">, with </w:t>
      </w:r>
      <w:r w:rsidR="000E41AC" w:rsidRPr="00224B07">
        <w:rPr>
          <w:rFonts w:ascii="Arial" w:hAnsi="Arial" w:cs="Arial"/>
        </w:rPr>
        <w:t xml:space="preserve">Marine Parade accessible toilet next </w:t>
      </w:r>
      <w:r w:rsidR="000F73C2" w:rsidRPr="00224B07">
        <w:rPr>
          <w:rFonts w:ascii="Arial" w:hAnsi="Arial" w:cs="Arial"/>
        </w:rPr>
        <w:t xml:space="preserve">in line </w:t>
      </w:r>
      <w:r w:rsidR="00E226E8" w:rsidRPr="00224B07">
        <w:rPr>
          <w:rFonts w:ascii="Arial" w:hAnsi="Arial" w:cs="Arial"/>
        </w:rPr>
        <w:t>along the route (</w:t>
      </w:r>
      <w:r w:rsidR="000E41AC" w:rsidRPr="00224B07">
        <w:rPr>
          <w:rFonts w:ascii="Arial" w:hAnsi="Arial" w:cs="Arial"/>
        </w:rPr>
        <w:t>what3words: /</w:t>
      </w:r>
      <w:hyperlink r:id="rId63" w:history="1">
        <w:r w:rsidR="000E41AC" w:rsidRPr="00224B07">
          <w:rPr>
            <w:rStyle w:val="Hyperlink"/>
            <w:rFonts w:ascii="Arial" w:hAnsi="Arial" w:cs="Arial"/>
          </w:rPr>
          <w:t>//</w:t>
        </w:r>
        <w:proofErr w:type="spellStart"/>
        <w:r w:rsidR="000E41AC" w:rsidRPr="00224B07">
          <w:rPr>
            <w:rStyle w:val="Hyperlink"/>
            <w:rFonts w:ascii="Arial" w:hAnsi="Arial" w:cs="Arial"/>
          </w:rPr>
          <w:t>smirking.latest.torches</w:t>
        </w:r>
        <w:proofErr w:type="spellEnd"/>
      </w:hyperlink>
      <w:r w:rsidR="00E226E8" w:rsidRPr="00224B07">
        <w:rPr>
          <w:rFonts w:ascii="Arial" w:hAnsi="Arial" w:cs="Arial"/>
        </w:rPr>
        <w:t>).</w:t>
      </w:r>
    </w:p>
    <w:p w14:paraId="11B79CD4" w14:textId="1EC61793" w:rsidR="00E55792" w:rsidRPr="00224B07" w:rsidRDefault="00E55792" w:rsidP="00DD5CE4">
      <w:pPr>
        <w:keepNext/>
        <w:ind w:left="720"/>
        <w:rPr>
          <w:rFonts w:ascii="Arial" w:hAnsi="Arial" w:cs="Arial"/>
        </w:rPr>
      </w:pPr>
    </w:p>
    <w:p w14:paraId="66031AF5" w14:textId="6048B1FF" w:rsidR="00904B27" w:rsidRDefault="000D6292" w:rsidP="0007016C">
      <w:pPr>
        <w:ind w:left="720"/>
        <w:rPr>
          <w:rFonts w:ascii="Arial" w:hAnsi="Arial" w:cs="Arial"/>
        </w:rPr>
      </w:pPr>
      <w:r w:rsidRPr="00224B07">
        <w:rPr>
          <w:rFonts w:ascii="Arial" w:hAnsi="Arial" w:cs="Arial"/>
        </w:rPr>
        <w:t xml:space="preserve">This is a long section </w:t>
      </w:r>
      <w:r w:rsidR="009E104B" w:rsidRPr="00224B07">
        <w:rPr>
          <w:rFonts w:ascii="Arial" w:hAnsi="Arial" w:cs="Arial"/>
        </w:rPr>
        <w:t>but there are breaks in the left-hand side wall (</w:t>
      </w:r>
      <w:r w:rsidR="001C0289" w:rsidRPr="00224B07">
        <w:rPr>
          <w:rFonts w:ascii="Arial" w:hAnsi="Arial" w:cs="Arial"/>
        </w:rPr>
        <w:t>town ward</w:t>
      </w:r>
      <w:r w:rsidR="009E104B" w:rsidRPr="00224B07">
        <w:rPr>
          <w:rFonts w:ascii="Arial" w:hAnsi="Arial" w:cs="Arial"/>
        </w:rPr>
        <w:t xml:space="preserve"> side) that gives access to the roadway and potential parking places</w:t>
      </w:r>
      <w:r w:rsidR="00904B27">
        <w:rPr>
          <w:rFonts w:ascii="Arial" w:hAnsi="Arial" w:cs="Arial"/>
        </w:rPr>
        <w:t>:</w:t>
      </w:r>
    </w:p>
    <w:p w14:paraId="63954573" w14:textId="2C7B5455" w:rsidR="00904B27" w:rsidRDefault="00904B27" w:rsidP="0007016C">
      <w:pPr>
        <w:ind w:left="720"/>
        <w:rPr>
          <w:rFonts w:ascii="Arial" w:hAnsi="Arial" w:cs="Arial"/>
        </w:rPr>
      </w:pPr>
      <w:r w:rsidRPr="00224B07">
        <w:rPr>
          <w:rFonts w:ascii="Arial" w:hAnsi="Arial" w:cs="Arial"/>
          <w:noProof/>
          <w14:ligatures w14:val="standardContextual"/>
        </w:rPr>
        <w:drawing>
          <wp:inline distT="0" distB="0" distL="0" distR="0" wp14:anchorId="4B7F6B21" wp14:editId="723DB95C">
            <wp:extent cx="3278105" cy="2458510"/>
            <wp:effectExtent l="3492" t="0" r="2223" b="2222"/>
            <wp:docPr id="242919160" name="Picture 36" descr="Break in the left-hand side wall (town ward side) that gives access to the roadway and potential parking plac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919160" name="Picture 36" descr="Break in the left-hand side wall (town ward side) that gives access to the roadway and potential parking places. "/>
                    <pic:cNvPicPr/>
                  </pic:nvPicPr>
                  <pic:blipFill>
                    <a:blip r:embed="rId64" cstate="print">
                      <a:extLst>
                        <a:ext uri="{28A0092B-C50C-407E-A947-70E740481C1C}">
                          <a14:useLocalDpi xmlns:a14="http://schemas.microsoft.com/office/drawing/2010/main" val="0"/>
                        </a:ext>
                      </a:extLst>
                    </a:blip>
                    <a:stretch>
                      <a:fillRect/>
                    </a:stretch>
                  </pic:blipFill>
                  <pic:spPr>
                    <a:xfrm rot="5400000">
                      <a:off x="0" y="0"/>
                      <a:ext cx="3295990" cy="2471923"/>
                    </a:xfrm>
                    <a:prstGeom prst="rect">
                      <a:avLst/>
                    </a:prstGeom>
                  </pic:spPr>
                </pic:pic>
              </a:graphicData>
            </a:graphic>
          </wp:inline>
        </w:drawing>
      </w:r>
      <w:r>
        <w:rPr>
          <w:rFonts w:ascii="Arial" w:hAnsi="Arial" w:cs="Arial"/>
        </w:rPr>
        <w:t xml:space="preserve"> </w:t>
      </w:r>
      <w:r w:rsidRPr="00224B07">
        <w:rPr>
          <w:rFonts w:ascii="Arial" w:hAnsi="Arial" w:cs="Arial"/>
          <w:noProof/>
          <w14:ligatures w14:val="standardContextual"/>
        </w:rPr>
        <w:drawing>
          <wp:inline distT="0" distB="0" distL="0" distR="0" wp14:anchorId="125EFC26" wp14:editId="60FC0B47">
            <wp:extent cx="3296643" cy="2472414"/>
            <wp:effectExtent l="5715" t="0" r="0" b="0"/>
            <wp:docPr id="1185663527" name="Picture 14" descr="Access to the road is uneven and extra care should be taken exiting the route. Tarmac path with crack before conceret drop to roadway with double yellow 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5663527" name="Picture 14" descr="Access to the road is uneven and extra care should be taken exiting the route. Tarmac path with crack before conceret drop to roadway with double yellow lines."/>
                    <pic:cNvPicPr/>
                  </pic:nvPicPr>
                  <pic:blipFill>
                    <a:blip r:embed="rId65" cstate="print">
                      <a:extLst>
                        <a:ext uri="{28A0092B-C50C-407E-A947-70E740481C1C}">
                          <a14:useLocalDpi xmlns:a14="http://schemas.microsoft.com/office/drawing/2010/main" val="0"/>
                        </a:ext>
                      </a:extLst>
                    </a:blip>
                    <a:stretch>
                      <a:fillRect/>
                    </a:stretch>
                  </pic:blipFill>
                  <pic:spPr>
                    <a:xfrm rot="5400000">
                      <a:off x="0" y="0"/>
                      <a:ext cx="3306354" cy="2479697"/>
                    </a:xfrm>
                    <a:prstGeom prst="rect">
                      <a:avLst/>
                    </a:prstGeom>
                  </pic:spPr>
                </pic:pic>
              </a:graphicData>
            </a:graphic>
          </wp:inline>
        </w:drawing>
      </w:r>
    </w:p>
    <w:p w14:paraId="0C341C75" w14:textId="77777777" w:rsidR="00904B27" w:rsidRDefault="00C25A5C" w:rsidP="00CB5CB7">
      <w:pPr>
        <w:rPr>
          <w:rFonts w:ascii="Arial" w:hAnsi="Arial" w:cs="Arial"/>
        </w:rPr>
      </w:pPr>
      <w:r w:rsidRPr="00224B07">
        <w:rPr>
          <w:rFonts w:ascii="Arial" w:hAnsi="Arial" w:cs="Arial"/>
        </w:rPr>
        <w:t xml:space="preserve"> </w:t>
      </w:r>
    </w:p>
    <w:p w14:paraId="107F2B36" w14:textId="7D801B5F" w:rsidR="00AD3FBC" w:rsidRPr="0007016C" w:rsidRDefault="00C25A5C" w:rsidP="0007016C">
      <w:pPr>
        <w:ind w:left="720"/>
        <w:rPr>
          <w:rFonts w:ascii="Helvetica" w:eastAsiaTheme="minorHAnsi" w:hAnsi="Helvetica" w:cs="Helvetica"/>
          <w:lang w:eastAsia="en-US"/>
          <w14:ligatures w14:val="standardContextual"/>
        </w:rPr>
      </w:pPr>
      <w:r w:rsidRPr="00224B07">
        <w:rPr>
          <w:rFonts w:ascii="Arial" w:hAnsi="Arial" w:cs="Arial"/>
        </w:rPr>
        <w:t xml:space="preserve">There are </w:t>
      </w:r>
      <w:r w:rsidR="00AD3FBC" w:rsidRPr="00224B07">
        <w:rPr>
          <w:rFonts w:ascii="Arial" w:hAnsi="Arial" w:cs="Arial"/>
        </w:rPr>
        <w:t>few</w:t>
      </w:r>
      <w:r w:rsidRPr="00224B07">
        <w:rPr>
          <w:rFonts w:ascii="Arial" w:hAnsi="Arial" w:cs="Arial"/>
        </w:rPr>
        <w:t xml:space="preserve"> places to shelter in bad weather until you reach the Tram Shelter (what3words: </w:t>
      </w:r>
      <w:hyperlink r:id="rId66" w:history="1">
        <w:r w:rsidRPr="00224B07">
          <w:rPr>
            <w:rStyle w:val="Hyperlink"/>
            <w:rFonts w:ascii="Arial" w:hAnsi="Arial" w:cs="Arial"/>
          </w:rPr>
          <w:t>///</w:t>
        </w:r>
        <w:proofErr w:type="spellStart"/>
        <w:r w:rsidRPr="00224B07">
          <w:rPr>
            <w:rStyle w:val="Hyperlink"/>
            <w:rFonts w:ascii="Arial" w:hAnsi="Arial" w:cs="Arial"/>
          </w:rPr>
          <w:t>older.padlock.presenter</w:t>
        </w:r>
        <w:proofErr w:type="spellEnd"/>
      </w:hyperlink>
      <w:r w:rsidRPr="00224B07">
        <w:rPr>
          <w:rFonts w:ascii="Arial" w:hAnsi="Arial" w:cs="Arial"/>
        </w:rPr>
        <w:t>), which requires you to cross the road via one of these breaks in the wall</w:t>
      </w:r>
      <w:r w:rsidR="00AD3FBC" w:rsidRPr="00224B07">
        <w:rPr>
          <w:rFonts w:ascii="Arial" w:hAnsi="Arial" w:cs="Arial"/>
        </w:rPr>
        <w:t xml:space="preserve">. </w:t>
      </w:r>
      <w:r w:rsidR="00DC4E71">
        <w:rPr>
          <w:rFonts w:ascii="Helvetica" w:eastAsiaTheme="minorHAnsi" w:hAnsi="Helvetica" w:cs="Helvetica"/>
          <w:lang w:eastAsia="en-US"/>
          <w14:ligatures w14:val="standardContextual"/>
        </w:rPr>
        <w:t>It should be noted that these breaks in the wall are temporary flood gates. Barriers are installed at these locations when there is a flood risk</w:t>
      </w:r>
      <w:r w:rsidR="0007016C">
        <w:rPr>
          <w:rFonts w:ascii="Helvetica" w:eastAsiaTheme="minorHAnsi" w:hAnsi="Helvetica" w:cs="Helvetica"/>
          <w:lang w:eastAsia="en-US"/>
          <w14:ligatures w14:val="standardContextual"/>
        </w:rPr>
        <w:t xml:space="preserve"> such as during</w:t>
      </w:r>
      <w:r w:rsidR="00DC4E71">
        <w:rPr>
          <w:rFonts w:ascii="Helvetica" w:eastAsiaTheme="minorHAnsi" w:hAnsi="Helvetica" w:cs="Helvetica"/>
          <w:lang w:eastAsia="en-US"/>
          <w14:ligatures w14:val="standardContextual"/>
        </w:rPr>
        <w:t xml:space="preserve"> </w:t>
      </w:r>
      <w:r w:rsidR="0007016C">
        <w:rPr>
          <w:rFonts w:ascii="Helvetica" w:eastAsiaTheme="minorHAnsi" w:hAnsi="Helvetica" w:cs="Helvetica"/>
          <w:lang w:eastAsia="en-US"/>
          <w14:ligatures w14:val="standardContextual"/>
        </w:rPr>
        <w:t>s</w:t>
      </w:r>
      <w:r w:rsidR="00DC4E71">
        <w:rPr>
          <w:rFonts w:ascii="Helvetica" w:eastAsiaTheme="minorHAnsi" w:hAnsi="Helvetica" w:cs="Helvetica"/>
          <w:lang w:eastAsia="en-US"/>
          <w14:ligatures w14:val="standardContextual"/>
        </w:rPr>
        <w:t xml:space="preserve">pring tide, stormy weather etc. </w:t>
      </w:r>
      <w:r w:rsidR="00AD3FBC" w:rsidRPr="00224B07">
        <w:rPr>
          <w:rFonts w:ascii="Arial" w:hAnsi="Arial" w:cs="Arial"/>
        </w:rPr>
        <w:t xml:space="preserve">Access to the road is uneven and extra care should be taken </w:t>
      </w:r>
      <w:r w:rsidR="00A06F7D" w:rsidRPr="00224B07">
        <w:rPr>
          <w:rFonts w:ascii="Arial" w:hAnsi="Arial" w:cs="Arial"/>
        </w:rPr>
        <w:t xml:space="preserve">when </w:t>
      </w:r>
      <w:r w:rsidR="00AD3FBC" w:rsidRPr="00224B07">
        <w:rPr>
          <w:rFonts w:ascii="Arial" w:hAnsi="Arial" w:cs="Arial"/>
        </w:rPr>
        <w:t>exiting the route</w:t>
      </w:r>
      <w:r w:rsidR="00CB5CB7">
        <w:rPr>
          <w:rFonts w:ascii="Arial" w:hAnsi="Arial" w:cs="Arial"/>
        </w:rPr>
        <w:t>.</w:t>
      </w:r>
    </w:p>
    <w:p w14:paraId="0BBE76AC" w14:textId="36A6FFBA" w:rsidR="00B310A9" w:rsidRPr="00224B07" w:rsidRDefault="00B310A9" w:rsidP="00B310A9">
      <w:pPr>
        <w:pStyle w:val="ListParagraph"/>
        <w:keepNext/>
        <w:rPr>
          <w:rFonts w:ascii="Arial" w:hAnsi="Arial" w:cs="Arial"/>
        </w:rPr>
      </w:pPr>
    </w:p>
    <w:p w14:paraId="0C39BF1D" w14:textId="77777777" w:rsidR="0002218F" w:rsidRDefault="00F25078" w:rsidP="00886521">
      <w:pPr>
        <w:pStyle w:val="ListParagraph"/>
        <w:rPr>
          <w:rFonts w:ascii="Arial" w:hAnsi="Arial" w:cs="Arial"/>
        </w:rPr>
      </w:pPr>
      <w:r w:rsidRPr="00224B07">
        <w:rPr>
          <w:rFonts w:ascii="Arial" w:hAnsi="Arial" w:cs="Arial"/>
        </w:rPr>
        <w:t>Batter</w:t>
      </w:r>
      <w:r w:rsidR="00EB602A" w:rsidRPr="00224B07">
        <w:rPr>
          <w:rFonts w:ascii="Arial" w:hAnsi="Arial" w:cs="Arial"/>
        </w:rPr>
        <w:t>y</w:t>
      </w:r>
      <w:r w:rsidRPr="00224B07">
        <w:rPr>
          <w:rFonts w:ascii="Arial" w:hAnsi="Arial" w:cs="Arial"/>
        </w:rPr>
        <w:t xml:space="preserve"> Point Car Park (what3words: </w:t>
      </w:r>
      <w:hyperlink r:id="rId67" w:history="1">
        <w:r w:rsidRPr="00224B07">
          <w:rPr>
            <w:rStyle w:val="Hyperlink"/>
            <w:rFonts w:ascii="Arial" w:hAnsi="Arial" w:cs="Arial"/>
          </w:rPr>
          <w:t>///</w:t>
        </w:r>
        <w:proofErr w:type="spellStart"/>
        <w:r w:rsidRPr="00224B07">
          <w:rPr>
            <w:rStyle w:val="Hyperlink"/>
            <w:rFonts w:ascii="Arial" w:hAnsi="Arial" w:cs="Arial"/>
          </w:rPr>
          <w:t>remain.track.houseboat</w:t>
        </w:r>
        <w:proofErr w:type="spellEnd"/>
      </w:hyperlink>
      <w:r w:rsidRPr="00224B07">
        <w:rPr>
          <w:rFonts w:ascii="Arial" w:hAnsi="Arial" w:cs="Arial"/>
        </w:rPr>
        <w:t xml:space="preserve">) is at the end of </w:t>
      </w:r>
      <w:r w:rsidR="003F0569" w:rsidRPr="00224B07">
        <w:rPr>
          <w:rFonts w:ascii="Arial" w:hAnsi="Arial" w:cs="Arial"/>
        </w:rPr>
        <w:t xml:space="preserve">this </w:t>
      </w:r>
      <w:r w:rsidR="00826735" w:rsidRPr="00224B07">
        <w:rPr>
          <w:rFonts w:ascii="Arial" w:hAnsi="Arial" w:cs="Arial"/>
        </w:rPr>
        <w:t>section and has an accessible parking bay.</w:t>
      </w:r>
      <w:r w:rsidR="00C13163" w:rsidRPr="00224B07">
        <w:rPr>
          <w:rFonts w:ascii="Arial" w:hAnsi="Arial" w:cs="Arial"/>
        </w:rPr>
        <w:br/>
      </w:r>
      <w:r w:rsidR="00C13163" w:rsidRPr="00224B07">
        <w:rPr>
          <w:rFonts w:ascii="Arial" w:hAnsi="Arial" w:cs="Arial"/>
        </w:rPr>
        <w:br/>
      </w:r>
    </w:p>
    <w:p w14:paraId="37BEF0F7" w14:textId="77777777" w:rsidR="0002218F" w:rsidRDefault="0002218F">
      <w:pPr>
        <w:spacing w:after="160" w:line="278" w:lineRule="auto"/>
        <w:rPr>
          <w:rFonts w:ascii="Arial" w:hAnsi="Arial" w:cs="Arial"/>
        </w:rPr>
      </w:pPr>
      <w:r>
        <w:rPr>
          <w:rFonts w:ascii="Arial" w:hAnsi="Arial" w:cs="Arial"/>
        </w:rPr>
        <w:br w:type="page"/>
      </w:r>
    </w:p>
    <w:p w14:paraId="15D57C40" w14:textId="4F2E448E" w:rsidR="00EB602A" w:rsidRPr="00224B07" w:rsidRDefault="001C0289" w:rsidP="00886521">
      <w:pPr>
        <w:pStyle w:val="ListParagraph"/>
        <w:rPr>
          <w:rFonts w:ascii="Arial" w:hAnsi="Arial" w:cs="Arial"/>
        </w:rPr>
      </w:pPr>
      <w:r w:rsidRPr="00224B07">
        <w:rPr>
          <w:rFonts w:ascii="Arial" w:hAnsi="Arial" w:cs="Arial"/>
        </w:rPr>
        <w:lastRenderedPageBreak/>
        <w:t>Shortly</w:t>
      </w:r>
      <w:r w:rsidR="00C13163" w:rsidRPr="00224B07">
        <w:rPr>
          <w:rFonts w:ascii="Arial" w:hAnsi="Arial" w:cs="Arial"/>
        </w:rPr>
        <w:t xml:space="preserve"> beyond Battery Point Car Park (the section of the route </w:t>
      </w:r>
      <w:r w:rsidR="00EB602A" w:rsidRPr="00224B07">
        <w:rPr>
          <w:rFonts w:ascii="Arial" w:hAnsi="Arial" w:cs="Arial"/>
        </w:rPr>
        <w:t xml:space="preserve">between </w:t>
      </w:r>
      <w:r w:rsidR="008B760B" w:rsidRPr="00224B07">
        <w:rPr>
          <w:rFonts w:ascii="Arial" w:hAnsi="Arial" w:cs="Arial"/>
        </w:rPr>
        <w:t xml:space="preserve">what3words: </w:t>
      </w:r>
      <w:hyperlink r:id="rId68" w:history="1">
        <w:r w:rsidR="00EB602A" w:rsidRPr="00224B07">
          <w:rPr>
            <w:rStyle w:val="Hyperlink"/>
            <w:rFonts w:ascii="Arial" w:hAnsi="Arial" w:cs="Arial"/>
          </w:rPr>
          <w:t>///</w:t>
        </w:r>
        <w:proofErr w:type="spellStart"/>
        <w:r w:rsidR="00EB602A" w:rsidRPr="00224B07">
          <w:rPr>
            <w:rStyle w:val="Hyperlink"/>
            <w:rFonts w:ascii="Arial" w:hAnsi="Arial" w:cs="Arial"/>
          </w:rPr>
          <w:t>pounces</w:t>
        </w:r>
        <w:r w:rsidR="00EB602A" w:rsidRPr="00224B07">
          <w:rPr>
            <w:rStyle w:val="Hyperlink"/>
            <w:rFonts w:ascii="Arial" w:hAnsi="Arial" w:cs="Arial"/>
          </w:rPr>
          <w:t>.</w:t>
        </w:r>
        <w:r w:rsidR="00EB602A" w:rsidRPr="00224B07">
          <w:rPr>
            <w:rStyle w:val="Hyperlink"/>
            <w:rFonts w:ascii="Arial" w:hAnsi="Arial" w:cs="Arial"/>
          </w:rPr>
          <w:t>pill.takers</w:t>
        </w:r>
        <w:proofErr w:type="spellEnd"/>
      </w:hyperlink>
      <w:r w:rsidR="00EB602A" w:rsidRPr="00224B07">
        <w:rPr>
          <w:rFonts w:ascii="Arial" w:hAnsi="Arial" w:cs="Arial"/>
        </w:rPr>
        <w:t xml:space="preserve"> and </w:t>
      </w:r>
      <w:hyperlink r:id="rId69" w:history="1">
        <w:r w:rsidR="00EB602A" w:rsidRPr="00224B07">
          <w:rPr>
            <w:rStyle w:val="Hyperlink"/>
            <w:rFonts w:ascii="Arial" w:hAnsi="Arial" w:cs="Arial"/>
          </w:rPr>
          <w:t>///</w:t>
        </w:r>
        <w:proofErr w:type="spellStart"/>
        <w:r w:rsidR="00EB602A" w:rsidRPr="00224B07">
          <w:rPr>
            <w:rStyle w:val="Hyperlink"/>
            <w:rFonts w:ascii="Arial" w:hAnsi="Arial" w:cs="Arial"/>
          </w:rPr>
          <w:t>haystack</w:t>
        </w:r>
        <w:r w:rsidR="00EB602A" w:rsidRPr="00224B07">
          <w:rPr>
            <w:rStyle w:val="Hyperlink"/>
            <w:rFonts w:ascii="Arial" w:hAnsi="Arial" w:cs="Arial"/>
          </w:rPr>
          <w:t>.</w:t>
        </w:r>
        <w:r w:rsidR="00EB602A" w:rsidRPr="00224B07">
          <w:rPr>
            <w:rStyle w:val="Hyperlink"/>
            <w:rFonts w:ascii="Arial" w:hAnsi="Arial" w:cs="Arial"/>
          </w:rPr>
          <w:t>tribal.zoomed</w:t>
        </w:r>
        <w:proofErr w:type="spellEnd"/>
      </w:hyperlink>
      <w:r w:rsidR="00EB602A" w:rsidRPr="00224B07">
        <w:rPr>
          <w:rFonts w:ascii="Arial" w:hAnsi="Arial" w:cs="Arial"/>
        </w:rPr>
        <w:t xml:space="preserve"> the route runs adjacent to A259 Sandgate Esplanade</w:t>
      </w:r>
      <w:r w:rsidR="003F0569" w:rsidRPr="00224B07">
        <w:rPr>
          <w:rFonts w:ascii="Arial" w:hAnsi="Arial" w:cs="Arial"/>
        </w:rPr>
        <w:t xml:space="preserve">. </w:t>
      </w:r>
      <w:r w:rsidR="008B760B" w:rsidRPr="00224B07">
        <w:rPr>
          <w:rFonts w:ascii="Arial" w:hAnsi="Arial" w:cs="Arial"/>
        </w:rPr>
        <w:t>Although t</w:t>
      </w:r>
      <w:r w:rsidR="00EB602A" w:rsidRPr="00224B07">
        <w:rPr>
          <w:rFonts w:ascii="Arial" w:hAnsi="Arial" w:cs="Arial"/>
        </w:rPr>
        <w:t xml:space="preserve">he </w:t>
      </w:r>
      <w:r w:rsidR="008B760B" w:rsidRPr="00224B07">
        <w:rPr>
          <w:rFonts w:ascii="Arial" w:hAnsi="Arial" w:cs="Arial"/>
        </w:rPr>
        <w:t>route</w:t>
      </w:r>
      <w:r w:rsidR="00EB602A" w:rsidRPr="00224B07">
        <w:rPr>
          <w:rFonts w:ascii="Arial" w:hAnsi="Arial" w:cs="Arial"/>
        </w:rPr>
        <w:t xml:space="preserve"> remains flat</w:t>
      </w:r>
      <w:r w:rsidR="003F0569" w:rsidRPr="00224B07">
        <w:rPr>
          <w:rFonts w:ascii="Arial" w:hAnsi="Arial" w:cs="Arial"/>
        </w:rPr>
        <w:t>,</w:t>
      </w:r>
      <w:r w:rsidR="00EB602A" w:rsidRPr="00224B07">
        <w:rPr>
          <w:rFonts w:ascii="Arial" w:hAnsi="Arial" w:cs="Arial"/>
        </w:rPr>
        <w:t xml:space="preserve"> </w:t>
      </w:r>
      <w:r w:rsidR="008B760B" w:rsidRPr="00224B07">
        <w:rPr>
          <w:rFonts w:ascii="Arial" w:hAnsi="Arial" w:cs="Arial"/>
        </w:rPr>
        <w:t>the surface</w:t>
      </w:r>
      <w:r w:rsidR="00EB602A" w:rsidRPr="00224B07">
        <w:rPr>
          <w:rFonts w:ascii="Arial" w:hAnsi="Arial" w:cs="Arial"/>
        </w:rPr>
        <w:t xml:space="preserve"> changes from </w:t>
      </w:r>
      <w:r w:rsidR="00853EA0" w:rsidRPr="00224B07">
        <w:rPr>
          <w:rFonts w:ascii="Arial" w:hAnsi="Arial" w:cs="Arial"/>
        </w:rPr>
        <w:t>tarmac/</w:t>
      </w:r>
      <w:r w:rsidR="008B760B" w:rsidRPr="00224B07">
        <w:rPr>
          <w:rFonts w:ascii="Arial" w:hAnsi="Arial" w:cs="Arial"/>
        </w:rPr>
        <w:t>concrete</w:t>
      </w:r>
      <w:r w:rsidR="00EB602A" w:rsidRPr="00224B07">
        <w:rPr>
          <w:rFonts w:ascii="Arial" w:hAnsi="Arial" w:cs="Arial"/>
        </w:rPr>
        <w:t xml:space="preserve"> to tarmac with a high wall on the beachward (righ</w:t>
      </w:r>
      <w:r w:rsidR="00AC4B91" w:rsidRPr="00224B07">
        <w:rPr>
          <w:rFonts w:ascii="Arial" w:hAnsi="Arial" w:cs="Arial"/>
        </w:rPr>
        <w:t>t</w:t>
      </w:r>
      <w:r w:rsidR="00EB602A" w:rsidRPr="00224B07">
        <w:rPr>
          <w:rFonts w:ascii="Arial" w:hAnsi="Arial" w:cs="Arial"/>
        </w:rPr>
        <w:t>-hand) side</w:t>
      </w:r>
      <w:r w:rsidR="00853EA0" w:rsidRPr="00224B07">
        <w:rPr>
          <w:rFonts w:ascii="Arial" w:hAnsi="Arial" w:cs="Arial"/>
        </w:rPr>
        <w:t xml:space="preserve"> and a roadside kerb to the left-hand side</w:t>
      </w:r>
      <w:r w:rsidR="00CB5CB7">
        <w:rPr>
          <w:rFonts w:ascii="Arial" w:hAnsi="Arial" w:cs="Arial"/>
        </w:rPr>
        <w:t>:</w:t>
      </w:r>
    </w:p>
    <w:p w14:paraId="3A0C5F6B" w14:textId="77777777" w:rsidR="00EB602A" w:rsidRPr="00224B07" w:rsidRDefault="00EB602A" w:rsidP="00886521">
      <w:pPr>
        <w:ind w:left="720"/>
        <w:rPr>
          <w:rFonts w:ascii="Arial" w:hAnsi="Arial" w:cs="Arial"/>
        </w:rPr>
      </w:pPr>
    </w:p>
    <w:p w14:paraId="28472D3B" w14:textId="4D331F19" w:rsidR="00E865B4" w:rsidRDefault="00EB602A" w:rsidP="00CB5CB7">
      <w:pPr>
        <w:keepNext/>
        <w:ind w:left="720"/>
        <w:rPr>
          <w:rFonts w:ascii="Arial" w:hAnsi="Arial" w:cs="Arial"/>
        </w:rPr>
      </w:pPr>
      <w:r w:rsidRPr="00224B07">
        <w:rPr>
          <w:rFonts w:ascii="Arial" w:hAnsi="Arial" w:cs="Arial"/>
          <w:noProof/>
          <w14:ligatures w14:val="standardContextual"/>
        </w:rPr>
        <w:drawing>
          <wp:inline distT="0" distB="0" distL="0" distR="0" wp14:anchorId="5439F23B" wp14:editId="42D9640D">
            <wp:extent cx="2932116" cy="2199026"/>
            <wp:effectExtent l="0" t="1905" r="0" b="0"/>
            <wp:docPr id="2102129050" name="Picture 15" descr="Surface change to smoother tarmac with a high wall on the beachward (right-hand) 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2129050" name="Picture 15" descr="Surface change to smoother tarmac with a high wall on the beachward (right-hand) side."/>
                    <pic:cNvPicPr/>
                  </pic:nvPicPr>
                  <pic:blipFill>
                    <a:blip r:embed="rId70" cstate="print">
                      <a:extLst>
                        <a:ext uri="{28A0092B-C50C-407E-A947-70E740481C1C}">
                          <a14:useLocalDpi xmlns:a14="http://schemas.microsoft.com/office/drawing/2010/main" val="0"/>
                        </a:ext>
                      </a:extLst>
                    </a:blip>
                    <a:stretch>
                      <a:fillRect/>
                    </a:stretch>
                  </pic:blipFill>
                  <pic:spPr>
                    <a:xfrm rot="5400000">
                      <a:off x="0" y="0"/>
                      <a:ext cx="2939547" cy="2204599"/>
                    </a:xfrm>
                    <a:prstGeom prst="rect">
                      <a:avLst/>
                    </a:prstGeom>
                  </pic:spPr>
                </pic:pic>
              </a:graphicData>
            </a:graphic>
          </wp:inline>
        </w:drawing>
      </w:r>
    </w:p>
    <w:p w14:paraId="73ABBD45" w14:textId="77777777" w:rsidR="00376275" w:rsidRPr="00224B07" w:rsidRDefault="00376275" w:rsidP="00CB5CB7">
      <w:pPr>
        <w:keepNext/>
        <w:ind w:left="720"/>
        <w:rPr>
          <w:rFonts w:ascii="Arial" w:hAnsi="Arial" w:cs="Arial"/>
        </w:rPr>
      </w:pPr>
    </w:p>
    <w:p w14:paraId="0FCD2B41" w14:textId="2850DE77" w:rsidR="008767A5" w:rsidRPr="00224B07" w:rsidRDefault="0021606D" w:rsidP="00886521">
      <w:pPr>
        <w:pStyle w:val="ListParagraph"/>
        <w:numPr>
          <w:ilvl w:val="0"/>
          <w:numId w:val="6"/>
        </w:numPr>
        <w:rPr>
          <w:rFonts w:ascii="Arial" w:hAnsi="Arial" w:cs="Arial"/>
        </w:rPr>
      </w:pPr>
      <w:r w:rsidRPr="00224B07">
        <w:rPr>
          <w:rFonts w:ascii="Arial" w:hAnsi="Arial" w:cs="Arial"/>
        </w:rPr>
        <w:t>After approximately one mile, you will reach Sandgate village which spans 2.5 km of Kent coastline fringed with the English Channel and clustered beneath steep wooded slopes. It now offers visitors an eclectic choice of opportunities to eat, drink and relax.</w:t>
      </w:r>
      <w:r w:rsidR="006166A7" w:rsidRPr="00224B07">
        <w:rPr>
          <w:rFonts w:ascii="Arial" w:hAnsi="Arial" w:cs="Arial"/>
        </w:rPr>
        <w:br/>
      </w:r>
    </w:p>
    <w:p w14:paraId="4425D5F5" w14:textId="71CDE8BD" w:rsidR="0071046D" w:rsidRPr="00224B07" w:rsidRDefault="006166A7" w:rsidP="00886521">
      <w:pPr>
        <w:pStyle w:val="ListParagraph"/>
        <w:rPr>
          <w:rFonts w:ascii="Arial" w:hAnsi="Arial" w:cs="Arial"/>
        </w:rPr>
      </w:pPr>
      <w:r w:rsidRPr="00224B07">
        <w:rPr>
          <w:rFonts w:ascii="Arial" w:hAnsi="Arial" w:cs="Arial"/>
          <w:b/>
          <w:bCs/>
        </w:rPr>
        <w:t>Accessibility</w:t>
      </w:r>
    </w:p>
    <w:p w14:paraId="7A8E01A6" w14:textId="6AAC17DD" w:rsidR="0071046D" w:rsidRPr="00224B07" w:rsidRDefault="0071046D" w:rsidP="00886521">
      <w:pPr>
        <w:ind w:left="720"/>
        <w:rPr>
          <w:rFonts w:ascii="Arial" w:hAnsi="Arial" w:cs="Arial"/>
        </w:rPr>
      </w:pPr>
      <w:r w:rsidRPr="00224B07">
        <w:rPr>
          <w:rFonts w:ascii="Arial" w:hAnsi="Arial" w:cs="Arial"/>
        </w:rPr>
        <w:t>Sandgate village has level pavements along the main route, though some side streets may have narrow or uneven sections. Dropped kerbs are present at most crossings, and the main walking route remains flat with good surfacing.</w:t>
      </w:r>
    </w:p>
    <w:p w14:paraId="7B910896" w14:textId="77777777" w:rsidR="00B92676" w:rsidRPr="00224B07" w:rsidRDefault="00B92676" w:rsidP="00886521">
      <w:pPr>
        <w:rPr>
          <w:rFonts w:ascii="Arial" w:hAnsi="Arial" w:cs="Arial"/>
        </w:rPr>
      </w:pPr>
    </w:p>
    <w:p w14:paraId="1C3B3006" w14:textId="036685D0" w:rsidR="0071046D" w:rsidRPr="00224B07" w:rsidRDefault="0021606D" w:rsidP="00886521">
      <w:pPr>
        <w:pStyle w:val="ListParagraph"/>
        <w:numPr>
          <w:ilvl w:val="0"/>
          <w:numId w:val="6"/>
        </w:numPr>
        <w:rPr>
          <w:rFonts w:ascii="Arial" w:hAnsi="Arial" w:cs="Arial"/>
        </w:rPr>
      </w:pPr>
      <w:r w:rsidRPr="00224B07">
        <w:rPr>
          <w:rFonts w:ascii="Arial" w:hAnsi="Arial" w:cs="Arial"/>
        </w:rPr>
        <w:t>Shortly afterwards, you’ll pass along Sandgate Beach, a peaceful pebble shore set against the lure of the protected cliffs and green hills clearly in the right light. Sandgate was once a little bastion that protected against invasion with the Martello towers standing proud on the heights.</w:t>
      </w:r>
      <w:r w:rsidR="00AC4B91" w:rsidRPr="00224B07">
        <w:rPr>
          <w:rFonts w:ascii="Arial" w:hAnsi="Arial" w:cs="Arial"/>
        </w:rPr>
        <w:t xml:space="preserve"> These towers were small forts that were constructed as defensive measures in the 19th century and typically would have housed a single officer and 15 to 25 men – a tight fit!</w:t>
      </w:r>
      <w:r w:rsidR="006166A7" w:rsidRPr="00224B07">
        <w:rPr>
          <w:rFonts w:ascii="Arial" w:hAnsi="Arial" w:cs="Arial"/>
        </w:rPr>
        <w:br/>
      </w:r>
      <w:r w:rsidR="006166A7" w:rsidRPr="00224B07">
        <w:rPr>
          <w:rFonts w:ascii="Arial" w:hAnsi="Arial" w:cs="Arial"/>
        </w:rPr>
        <w:br/>
      </w:r>
      <w:r w:rsidR="006166A7" w:rsidRPr="00224B07">
        <w:rPr>
          <w:rFonts w:ascii="Arial" w:hAnsi="Arial" w:cs="Arial"/>
          <w:b/>
          <w:bCs/>
        </w:rPr>
        <w:t>Accessibility</w:t>
      </w:r>
    </w:p>
    <w:p w14:paraId="4B4BA357" w14:textId="77777777" w:rsidR="00376275" w:rsidRDefault="0071046D" w:rsidP="00886521">
      <w:pPr>
        <w:ind w:left="720"/>
        <w:rPr>
          <w:rFonts w:ascii="Arial" w:hAnsi="Arial" w:cs="Arial"/>
        </w:rPr>
      </w:pPr>
      <w:r w:rsidRPr="00224B07">
        <w:rPr>
          <w:rFonts w:ascii="Arial" w:hAnsi="Arial" w:cs="Arial"/>
        </w:rPr>
        <w:t xml:space="preserve">Access to Sandgate Beach is limited for wheelchairs due to the pebble surface, but the adjacent promenade provides excellent accessibility with a </w:t>
      </w:r>
      <w:r w:rsidRPr="00224B07">
        <w:rPr>
          <w:rFonts w:ascii="Arial" w:hAnsi="Arial" w:cs="Arial"/>
        </w:rPr>
        <w:lastRenderedPageBreak/>
        <w:t>smooth, level path. There are benches overlooking the beach and occasional ramps leading to viewing points</w:t>
      </w:r>
      <w:r w:rsidR="00376275">
        <w:rPr>
          <w:rFonts w:ascii="Arial" w:hAnsi="Arial" w:cs="Arial"/>
        </w:rPr>
        <w:t>:</w:t>
      </w:r>
    </w:p>
    <w:p w14:paraId="2DC9BB7D" w14:textId="77777777" w:rsidR="0002218F" w:rsidRDefault="0002218F" w:rsidP="00886521">
      <w:pPr>
        <w:ind w:left="720"/>
        <w:rPr>
          <w:rFonts w:ascii="Arial" w:hAnsi="Arial" w:cs="Arial"/>
        </w:rPr>
      </w:pPr>
    </w:p>
    <w:p w14:paraId="7F41DC93" w14:textId="7B44CD4F" w:rsidR="00376275" w:rsidRDefault="00376275" w:rsidP="00376275">
      <w:pPr>
        <w:ind w:left="720"/>
        <w:rPr>
          <w:rFonts w:ascii="Arial" w:hAnsi="Arial" w:cs="Arial"/>
        </w:rPr>
      </w:pPr>
      <w:r w:rsidRPr="00224B07">
        <w:rPr>
          <w:rFonts w:ascii="Arial" w:hAnsi="Arial" w:cs="Arial"/>
          <w:noProof/>
          <w14:ligatures w14:val="standardContextual"/>
        </w:rPr>
        <w:drawing>
          <wp:inline distT="0" distB="0" distL="0" distR="0" wp14:anchorId="37867488" wp14:editId="3C3163F7">
            <wp:extent cx="3875872" cy="2906824"/>
            <wp:effectExtent l="1905" t="0" r="0" b="0"/>
            <wp:docPr id="820687621" name="Picture 37" descr="Concrete path with building access projecting into route causing a right-hand turn in distance with railings to the right-hand (beachward) 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0687621" name="Picture 37" descr="Concrete path with building access projecting into route causing a right-hand turn in distance with railings to the right-hand (beachward) side."/>
                    <pic:cNvPicPr/>
                  </pic:nvPicPr>
                  <pic:blipFill>
                    <a:blip r:embed="rId71" cstate="print">
                      <a:extLst>
                        <a:ext uri="{28A0092B-C50C-407E-A947-70E740481C1C}">
                          <a14:useLocalDpi xmlns:a14="http://schemas.microsoft.com/office/drawing/2010/main" val="0"/>
                        </a:ext>
                      </a:extLst>
                    </a:blip>
                    <a:stretch>
                      <a:fillRect/>
                    </a:stretch>
                  </pic:blipFill>
                  <pic:spPr>
                    <a:xfrm rot="5400000">
                      <a:off x="0" y="0"/>
                      <a:ext cx="3924082" cy="2942980"/>
                    </a:xfrm>
                    <a:prstGeom prst="rect">
                      <a:avLst/>
                    </a:prstGeom>
                  </pic:spPr>
                </pic:pic>
              </a:graphicData>
            </a:graphic>
          </wp:inline>
        </w:drawing>
      </w:r>
    </w:p>
    <w:p w14:paraId="58E0E948" w14:textId="77777777" w:rsidR="00376275" w:rsidRDefault="00376275" w:rsidP="00886521">
      <w:pPr>
        <w:ind w:left="720"/>
        <w:rPr>
          <w:rFonts w:ascii="Arial" w:hAnsi="Arial" w:cs="Arial"/>
        </w:rPr>
      </w:pPr>
    </w:p>
    <w:p w14:paraId="2BFC55C2" w14:textId="626E9176" w:rsidR="00B310A9" w:rsidRPr="00224B07" w:rsidRDefault="0071046D" w:rsidP="00376275">
      <w:pPr>
        <w:ind w:left="720"/>
        <w:rPr>
          <w:rFonts w:ascii="Arial" w:hAnsi="Arial" w:cs="Arial"/>
        </w:rPr>
      </w:pPr>
      <w:r w:rsidRPr="00224B07">
        <w:rPr>
          <w:rFonts w:ascii="Arial" w:hAnsi="Arial" w:cs="Arial"/>
        </w:rPr>
        <w:t>No steep inclines are encountered along this stretch.</w:t>
      </w:r>
      <w:r w:rsidR="0028164E" w:rsidRPr="00224B07">
        <w:rPr>
          <w:rFonts w:ascii="Arial" w:hAnsi="Arial" w:cs="Arial"/>
        </w:rPr>
        <w:t xml:space="preserve"> There are accessible toilets</w:t>
      </w:r>
      <w:r w:rsidR="00B2487C" w:rsidRPr="00224B07">
        <w:rPr>
          <w:rFonts w:ascii="Arial" w:hAnsi="Arial" w:cs="Arial"/>
        </w:rPr>
        <w:t xml:space="preserve"> situated behind the Boat House café (what3words: </w:t>
      </w:r>
      <w:hyperlink r:id="rId72" w:history="1">
        <w:r w:rsidR="00B2487C" w:rsidRPr="00224B07">
          <w:rPr>
            <w:rStyle w:val="Hyperlink"/>
            <w:rFonts w:ascii="Arial" w:hAnsi="Arial" w:cs="Arial"/>
          </w:rPr>
          <w:t>///</w:t>
        </w:r>
        <w:proofErr w:type="spellStart"/>
        <w:proofErr w:type="gramStart"/>
        <w:r w:rsidR="00B2487C" w:rsidRPr="00224B07">
          <w:rPr>
            <w:rStyle w:val="Hyperlink"/>
            <w:rFonts w:ascii="Arial" w:hAnsi="Arial" w:cs="Arial"/>
          </w:rPr>
          <w:t>grudges.dissolves</w:t>
        </w:r>
        <w:proofErr w:type="gramEnd"/>
        <w:r w:rsidR="00B2487C" w:rsidRPr="00224B07">
          <w:rPr>
            <w:rStyle w:val="Hyperlink"/>
            <w:rFonts w:ascii="Arial" w:hAnsi="Arial" w:cs="Arial"/>
          </w:rPr>
          <w:t>.poker</w:t>
        </w:r>
        <w:proofErr w:type="spellEnd"/>
      </w:hyperlink>
      <w:r w:rsidR="0005296F" w:rsidRPr="00224B07">
        <w:rPr>
          <w:rFonts w:ascii="Arial" w:hAnsi="Arial" w:cs="Arial"/>
        </w:rPr>
        <w:t>).</w:t>
      </w:r>
      <w:r w:rsidR="00376275">
        <w:rPr>
          <w:rFonts w:ascii="Arial" w:hAnsi="Arial" w:cs="Arial"/>
        </w:rPr>
        <w:br/>
      </w:r>
    </w:p>
    <w:p w14:paraId="2A80CD57" w14:textId="01F7F3C4" w:rsidR="0071046D" w:rsidRPr="00224B07" w:rsidRDefault="006166A7" w:rsidP="00886521">
      <w:pPr>
        <w:pStyle w:val="ListParagraph"/>
        <w:rPr>
          <w:rFonts w:ascii="Arial" w:hAnsi="Arial" w:cs="Arial"/>
        </w:rPr>
      </w:pPr>
      <w:r w:rsidRPr="00224B07">
        <w:rPr>
          <w:rFonts w:ascii="Arial" w:hAnsi="Arial" w:cs="Arial"/>
          <w:b/>
          <w:bCs/>
        </w:rPr>
        <w:t>Accessibility</w:t>
      </w:r>
    </w:p>
    <w:p w14:paraId="4C7C4E4C" w14:textId="0A47A986" w:rsidR="00083308" w:rsidRPr="00224B07" w:rsidRDefault="0071046D" w:rsidP="00886521">
      <w:pPr>
        <w:ind w:left="720"/>
        <w:rPr>
          <w:rFonts w:ascii="Arial" w:hAnsi="Arial" w:cs="Arial"/>
        </w:rPr>
      </w:pPr>
      <w:r w:rsidRPr="00224B07">
        <w:rPr>
          <w:rFonts w:ascii="Arial" w:hAnsi="Arial" w:cs="Arial"/>
        </w:rPr>
        <w:t>The Martello Towers themselves are historic structures with no internal accessibility, but they can be viewed from the level pat</w:t>
      </w:r>
      <w:r w:rsidR="004474D2" w:rsidRPr="00224B07">
        <w:rPr>
          <w:rFonts w:ascii="Arial" w:hAnsi="Arial" w:cs="Arial"/>
        </w:rPr>
        <w:t>h</w:t>
      </w:r>
      <w:r w:rsidRPr="00224B07">
        <w:rPr>
          <w:rFonts w:ascii="Arial" w:hAnsi="Arial" w:cs="Arial"/>
        </w:rPr>
        <w:t>. The surrounding route remains flat and well-surfaced</w:t>
      </w:r>
      <w:r w:rsidR="004474D2" w:rsidRPr="00224B07">
        <w:rPr>
          <w:rFonts w:ascii="Arial" w:hAnsi="Arial" w:cs="Arial"/>
        </w:rPr>
        <w:t>.</w:t>
      </w:r>
    </w:p>
    <w:p w14:paraId="1101D679" w14:textId="77777777" w:rsidR="00AF028D" w:rsidRPr="00224B07" w:rsidRDefault="00AF028D" w:rsidP="00886521">
      <w:pPr>
        <w:rPr>
          <w:rFonts w:ascii="Arial" w:hAnsi="Arial" w:cs="Arial"/>
          <w:b/>
          <w:bCs/>
        </w:rPr>
      </w:pPr>
    </w:p>
    <w:p w14:paraId="6FE74741" w14:textId="0888E71D" w:rsidR="007A6539" w:rsidRPr="00224B07" w:rsidRDefault="00724648" w:rsidP="00886521">
      <w:pPr>
        <w:pStyle w:val="ListParagraph"/>
        <w:numPr>
          <w:ilvl w:val="0"/>
          <w:numId w:val="6"/>
        </w:numPr>
        <w:rPr>
          <w:rFonts w:ascii="Arial" w:hAnsi="Arial" w:cs="Arial"/>
        </w:rPr>
      </w:pPr>
      <w:r w:rsidRPr="00224B07">
        <w:rPr>
          <w:rFonts w:ascii="Arial" w:hAnsi="Arial" w:cs="Arial"/>
        </w:rPr>
        <w:t xml:space="preserve">Pass Sandgate Castle </w:t>
      </w:r>
      <w:proofErr w:type="gramStart"/>
      <w:r w:rsidRPr="00224B07">
        <w:rPr>
          <w:rFonts w:ascii="Arial" w:hAnsi="Arial" w:cs="Arial"/>
        </w:rPr>
        <w:t>5 ,</w:t>
      </w:r>
      <w:proofErr w:type="gramEnd"/>
      <w:r w:rsidRPr="00224B07">
        <w:rPr>
          <w:rFonts w:ascii="Arial" w:hAnsi="Arial" w:cs="Arial"/>
        </w:rPr>
        <w:t xml:space="preserve"> the first of King Henry VIII’s</w:t>
      </w:r>
      <w:r w:rsidR="00047C9A" w:rsidRPr="00224B07">
        <w:rPr>
          <w:rFonts w:ascii="Arial" w:hAnsi="Arial" w:cs="Arial"/>
        </w:rPr>
        <w:t xml:space="preserve"> </w:t>
      </w:r>
      <w:r w:rsidRPr="00224B07">
        <w:rPr>
          <w:rFonts w:ascii="Arial" w:hAnsi="Arial" w:cs="Arial"/>
        </w:rPr>
        <w:t>‘device forts’, which guards a beach situated just</w:t>
      </w:r>
      <w:r w:rsidR="00047C9A" w:rsidRPr="00224B07">
        <w:rPr>
          <w:rFonts w:ascii="Arial" w:hAnsi="Arial" w:cs="Arial"/>
        </w:rPr>
        <w:t xml:space="preserve"> </w:t>
      </w:r>
      <w:r w:rsidRPr="00224B07">
        <w:rPr>
          <w:rFonts w:ascii="Arial" w:hAnsi="Arial" w:cs="Arial"/>
        </w:rPr>
        <w:t>25 miles from the continent, making it a likely target</w:t>
      </w:r>
      <w:r w:rsidR="00047C9A" w:rsidRPr="00224B07">
        <w:rPr>
          <w:rFonts w:ascii="Arial" w:hAnsi="Arial" w:cs="Arial"/>
        </w:rPr>
        <w:t xml:space="preserve"> </w:t>
      </w:r>
      <w:r w:rsidRPr="00224B07">
        <w:rPr>
          <w:rFonts w:ascii="Arial" w:hAnsi="Arial" w:cs="Arial"/>
        </w:rPr>
        <w:t>in the event of an invasion. After about 10 minutes,</w:t>
      </w:r>
      <w:r w:rsidR="00047C9A" w:rsidRPr="00224B07">
        <w:rPr>
          <w:rFonts w:ascii="Arial" w:hAnsi="Arial" w:cs="Arial"/>
        </w:rPr>
        <w:t xml:space="preserve"> </w:t>
      </w:r>
      <w:r w:rsidRPr="00224B07">
        <w:rPr>
          <w:rFonts w:ascii="Arial" w:hAnsi="Arial" w:cs="Arial"/>
        </w:rPr>
        <w:t>you will pass a row of brightly coloured beach huts.</w:t>
      </w:r>
    </w:p>
    <w:p w14:paraId="0DAA56B8" w14:textId="77777777" w:rsidR="0002218F" w:rsidRDefault="007934FC" w:rsidP="00886521">
      <w:pPr>
        <w:ind w:left="720"/>
        <w:rPr>
          <w:rFonts w:ascii="Arial" w:hAnsi="Arial" w:cs="Arial"/>
          <w:b/>
          <w:bCs/>
        </w:rPr>
      </w:pPr>
      <w:r w:rsidRPr="00224B07">
        <w:rPr>
          <w:rFonts w:ascii="Arial" w:hAnsi="Arial" w:cs="Arial"/>
          <w:b/>
          <w:bCs/>
        </w:rPr>
        <w:br/>
      </w:r>
    </w:p>
    <w:p w14:paraId="1862DA96" w14:textId="77777777" w:rsidR="0002218F" w:rsidRDefault="0002218F">
      <w:pPr>
        <w:spacing w:after="160" w:line="278" w:lineRule="auto"/>
        <w:rPr>
          <w:rFonts w:ascii="Arial" w:hAnsi="Arial" w:cs="Arial"/>
          <w:b/>
          <w:bCs/>
        </w:rPr>
      </w:pPr>
      <w:r>
        <w:rPr>
          <w:rFonts w:ascii="Arial" w:hAnsi="Arial" w:cs="Arial"/>
          <w:b/>
          <w:bCs/>
        </w:rPr>
        <w:br w:type="page"/>
      </w:r>
    </w:p>
    <w:p w14:paraId="42C3B05C" w14:textId="5ACD7DE0" w:rsidR="0071046D" w:rsidRPr="00224B07" w:rsidRDefault="006166A7" w:rsidP="00886521">
      <w:pPr>
        <w:ind w:left="720"/>
        <w:rPr>
          <w:rFonts w:ascii="Arial" w:hAnsi="Arial" w:cs="Arial"/>
        </w:rPr>
      </w:pPr>
      <w:r w:rsidRPr="00224B07">
        <w:rPr>
          <w:rFonts w:ascii="Arial" w:hAnsi="Arial" w:cs="Arial"/>
          <w:b/>
          <w:bCs/>
        </w:rPr>
        <w:lastRenderedPageBreak/>
        <w:t>Accessibility</w:t>
      </w:r>
    </w:p>
    <w:p w14:paraId="425B486C" w14:textId="3EFE2737" w:rsidR="00A37B6F" w:rsidRDefault="0071046D" w:rsidP="00886521">
      <w:pPr>
        <w:ind w:left="720"/>
        <w:rPr>
          <w:rFonts w:ascii="Arial" w:hAnsi="Arial" w:cs="Arial"/>
        </w:rPr>
      </w:pPr>
      <w:r w:rsidRPr="00224B07">
        <w:rPr>
          <w:rFonts w:ascii="Arial" w:hAnsi="Arial" w:cs="Arial"/>
        </w:rPr>
        <w:t>Sandgate Castle is visible from the promenade, which continues to offer a smooth, level surface The brightly coloured beach huts are positioned along the route and can be enjoyed without leaving the accessible path. Seating is available nearby, and gradients remain gentle.</w:t>
      </w:r>
      <w:r w:rsidR="002200AB" w:rsidRPr="00224B07">
        <w:rPr>
          <w:rFonts w:ascii="Arial" w:hAnsi="Arial" w:cs="Arial"/>
        </w:rPr>
        <w:t xml:space="preserve"> </w:t>
      </w:r>
      <w:r w:rsidR="00165D0F" w:rsidRPr="00224B07">
        <w:rPr>
          <w:rFonts w:ascii="Arial" w:hAnsi="Arial" w:cs="Arial"/>
        </w:rPr>
        <w:t>There are some structures on the left-hand side that cause some narrowing to the path in places</w:t>
      </w:r>
      <w:r w:rsidR="00B038E4">
        <w:rPr>
          <w:rFonts w:ascii="Arial" w:hAnsi="Arial" w:cs="Arial"/>
        </w:rPr>
        <w:t>:</w:t>
      </w:r>
    </w:p>
    <w:p w14:paraId="7783EFC3" w14:textId="77777777" w:rsidR="0002218F" w:rsidRDefault="0002218F" w:rsidP="00886521">
      <w:pPr>
        <w:ind w:left="720"/>
        <w:rPr>
          <w:rFonts w:ascii="Arial" w:hAnsi="Arial" w:cs="Arial"/>
        </w:rPr>
      </w:pPr>
    </w:p>
    <w:p w14:paraId="2D681198" w14:textId="669CFA77" w:rsidR="00B038E4" w:rsidRPr="00224B07" w:rsidRDefault="00B038E4" w:rsidP="00886521">
      <w:pPr>
        <w:ind w:left="720"/>
        <w:rPr>
          <w:rFonts w:ascii="Arial" w:hAnsi="Arial" w:cs="Arial"/>
        </w:rPr>
      </w:pPr>
      <w:r w:rsidRPr="00224B07">
        <w:rPr>
          <w:rFonts w:ascii="Arial" w:hAnsi="Arial" w:cs="Arial"/>
          <w:noProof/>
          <w14:ligatures w14:val="standardContextual"/>
        </w:rPr>
        <w:drawing>
          <wp:inline distT="0" distB="0" distL="0" distR="0" wp14:anchorId="30E480B5" wp14:editId="492A61C4">
            <wp:extent cx="3345177" cy="2508812"/>
            <wp:effectExtent l="0" t="952" r="0" b="0"/>
            <wp:docPr id="65289759" name="Picture 18" descr="Concrete surface with Martello tower visible high on left-handside above a brick wa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289759" name="Picture 18" descr="Concrete surface with Martello tower visible high on left-handside above a brick wall."/>
                    <pic:cNvPicPr/>
                  </pic:nvPicPr>
                  <pic:blipFill>
                    <a:blip r:embed="rId73" cstate="print">
                      <a:extLst>
                        <a:ext uri="{28A0092B-C50C-407E-A947-70E740481C1C}">
                          <a14:useLocalDpi xmlns:a14="http://schemas.microsoft.com/office/drawing/2010/main" val="0"/>
                        </a:ext>
                      </a:extLst>
                    </a:blip>
                    <a:stretch>
                      <a:fillRect/>
                    </a:stretch>
                  </pic:blipFill>
                  <pic:spPr>
                    <a:xfrm rot="5400000">
                      <a:off x="0" y="0"/>
                      <a:ext cx="3447461" cy="2585523"/>
                    </a:xfrm>
                    <a:prstGeom prst="rect">
                      <a:avLst/>
                    </a:prstGeom>
                  </pic:spPr>
                </pic:pic>
              </a:graphicData>
            </a:graphic>
          </wp:inline>
        </w:drawing>
      </w:r>
      <w:r>
        <w:rPr>
          <w:rFonts w:ascii="Arial" w:hAnsi="Arial" w:cs="Arial"/>
        </w:rPr>
        <w:t xml:space="preserve"> </w:t>
      </w:r>
      <w:r w:rsidRPr="00224B07">
        <w:rPr>
          <w:rFonts w:ascii="Arial" w:hAnsi="Arial" w:cs="Arial"/>
          <w:noProof/>
        </w:rPr>
        <w:drawing>
          <wp:inline distT="0" distB="0" distL="0" distR="0" wp14:anchorId="2F41972D" wp14:editId="02515B10">
            <wp:extent cx="3338376" cy="2503714"/>
            <wp:effectExtent l="0" t="1587" r="317" b="318"/>
            <wp:docPr id="965790366" name="Picture 19" descr="Example of structure on the left-hand side  for accessing properties that cause some narrowing to the path in pla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5790366" name="Picture 19" descr="Example of structure on the left-hand side  for accessing properties that cause some narrowing to the path in places:"/>
                    <pic:cNvPicPr/>
                  </pic:nvPicPr>
                  <pic:blipFill>
                    <a:blip r:embed="rId74" cstate="print">
                      <a:extLst>
                        <a:ext uri="{28A0092B-C50C-407E-A947-70E740481C1C}">
                          <a14:useLocalDpi xmlns:a14="http://schemas.microsoft.com/office/drawing/2010/main" val="0"/>
                        </a:ext>
                      </a:extLst>
                    </a:blip>
                    <a:stretch>
                      <a:fillRect/>
                    </a:stretch>
                  </pic:blipFill>
                  <pic:spPr>
                    <a:xfrm rot="5400000">
                      <a:off x="0" y="0"/>
                      <a:ext cx="3366301" cy="2524658"/>
                    </a:xfrm>
                    <a:prstGeom prst="rect">
                      <a:avLst/>
                    </a:prstGeom>
                  </pic:spPr>
                </pic:pic>
              </a:graphicData>
            </a:graphic>
          </wp:inline>
        </w:drawing>
      </w:r>
    </w:p>
    <w:p w14:paraId="3F6A6BE2" w14:textId="1B43DCFE" w:rsidR="00B310A9" w:rsidRPr="00224B07" w:rsidRDefault="00B310A9" w:rsidP="00B038E4">
      <w:pPr>
        <w:keepNext/>
        <w:rPr>
          <w:rFonts w:ascii="Arial" w:hAnsi="Arial" w:cs="Arial"/>
        </w:rPr>
      </w:pPr>
    </w:p>
    <w:p w14:paraId="4A2D330A" w14:textId="77777777" w:rsidR="0002218F" w:rsidRDefault="0002218F">
      <w:pPr>
        <w:spacing w:after="160" w:line="278" w:lineRule="auto"/>
        <w:rPr>
          <w:rFonts w:ascii="Arial" w:hAnsi="Arial" w:cs="Arial"/>
        </w:rPr>
      </w:pPr>
      <w:r>
        <w:rPr>
          <w:rFonts w:ascii="Arial" w:hAnsi="Arial" w:cs="Arial"/>
        </w:rPr>
        <w:br w:type="page"/>
      </w:r>
    </w:p>
    <w:p w14:paraId="298BAB6B" w14:textId="1B91F9E9" w:rsidR="00FC48FB" w:rsidRDefault="004959E4" w:rsidP="00886521">
      <w:pPr>
        <w:ind w:left="720"/>
        <w:rPr>
          <w:rFonts w:ascii="Arial" w:hAnsi="Arial" w:cs="Arial"/>
        </w:rPr>
      </w:pPr>
      <w:r w:rsidRPr="00224B07">
        <w:rPr>
          <w:rFonts w:ascii="Arial" w:hAnsi="Arial" w:cs="Arial"/>
        </w:rPr>
        <w:lastRenderedPageBreak/>
        <w:t>At what3words</w:t>
      </w:r>
      <w:hyperlink r:id="rId75" w:history="1">
        <w:r w:rsidRPr="00224B07">
          <w:rPr>
            <w:rStyle w:val="Hyperlink"/>
            <w:rFonts w:ascii="Arial" w:hAnsi="Arial" w:cs="Arial"/>
          </w:rPr>
          <w:t>: ///</w:t>
        </w:r>
        <w:proofErr w:type="spellStart"/>
        <w:r w:rsidRPr="00224B07">
          <w:rPr>
            <w:rStyle w:val="Hyperlink"/>
            <w:rFonts w:ascii="Arial" w:hAnsi="Arial" w:cs="Arial"/>
          </w:rPr>
          <w:t>handfuls.internet.pulses</w:t>
        </w:r>
        <w:proofErr w:type="spellEnd"/>
      </w:hyperlink>
      <w:r w:rsidR="005254D2" w:rsidRPr="00224B07">
        <w:rPr>
          <w:rFonts w:ascii="Arial" w:hAnsi="Arial" w:cs="Arial"/>
        </w:rPr>
        <w:t xml:space="preserve"> the </w:t>
      </w:r>
      <w:r w:rsidR="001C0289" w:rsidRPr="00224B07">
        <w:rPr>
          <w:rFonts w:ascii="Arial" w:hAnsi="Arial" w:cs="Arial"/>
        </w:rPr>
        <w:t>surface</w:t>
      </w:r>
      <w:r w:rsidR="005254D2" w:rsidRPr="00224B07">
        <w:rPr>
          <w:rFonts w:ascii="Arial" w:hAnsi="Arial" w:cs="Arial"/>
        </w:rPr>
        <w:t xml:space="preserve"> changes from </w:t>
      </w:r>
      <w:r w:rsidR="000D5D54" w:rsidRPr="00224B07">
        <w:rPr>
          <w:rFonts w:ascii="Arial" w:hAnsi="Arial" w:cs="Arial"/>
        </w:rPr>
        <w:t>concrete</w:t>
      </w:r>
      <w:r w:rsidR="005254D2" w:rsidRPr="00224B07">
        <w:rPr>
          <w:rFonts w:ascii="Arial" w:hAnsi="Arial" w:cs="Arial"/>
        </w:rPr>
        <w:t xml:space="preserve"> to tarmac but remains even and flat. There are some obstructions such as lampposts that narrow the path in places</w:t>
      </w:r>
      <w:r w:rsidR="00282116" w:rsidRPr="00224B07">
        <w:rPr>
          <w:rFonts w:ascii="Arial" w:hAnsi="Arial" w:cs="Arial"/>
        </w:rPr>
        <w:t xml:space="preserve"> </w:t>
      </w:r>
      <w:r w:rsidR="00FC48FB">
        <w:rPr>
          <w:rFonts w:ascii="Arial" w:hAnsi="Arial" w:cs="Arial"/>
        </w:rPr>
        <w:t>a</w:t>
      </w:r>
      <w:r w:rsidR="00282116" w:rsidRPr="00224B07">
        <w:rPr>
          <w:rFonts w:ascii="Arial" w:hAnsi="Arial" w:cs="Arial"/>
        </w:rPr>
        <w:t>nd overgrowing foliage particularly on the left-hand side</w:t>
      </w:r>
      <w:r w:rsidR="00FC48FB">
        <w:rPr>
          <w:rFonts w:ascii="Arial" w:hAnsi="Arial" w:cs="Arial"/>
        </w:rPr>
        <w:t>:</w:t>
      </w:r>
    </w:p>
    <w:p w14:paraId="42387FF3" w14:textId="77777777" w:rsidR="00FC48FB" w:rsidRDefault="00FC48FB" w:rsidP="00886521">
      <w:pPr>
        <w:ind w:left="720"/>
        <w:rPr>
          <w:rFonts w:ascii="Arial" w:hAnsi="Arial" w:cs="Arial"/>
        </w:rPr>
      </w:pPr>
    </w:p>
    <w:p w14:paraId="7BFE455F" w14:textId="5B95EFD6" w:rsidR="00FC48FB" w:rsidRDefault="00FC48FB" w:rsidP="00886521">
      <w:pPr>
        <w:ind w:left="720"/>
        <w:rPr>
          <w:rFonts w:ascii="Arial" w:hAnsi="Arial" w:cs="Arial"/>
        </w:rPr>
      </w:pPr>
      <w:r w:rsidRPr="00224B07">
        <w:rPr>
          <w:rFonts w:ascii="Arial" w:hAnsi="Arial" w:cs="Arial"/>
          <w:noProof/>
          <w14:ligatures w14:val="standardContextual"/>
        </w:rPr>
        <w:drawing>
          <wp:inline distT="0" distB="0" distL="0" distR="0" wp14:anchorId="221EC6E7" wp14:editId="67470A72">
            <wp:extent cx="3019684" cy="2264700"/>
            <wp:effectExtent l="0" t="3492" r="0" b="0"/>
            <wp:docPr id="636513982" name="Picture 23" descr="Tarmac path with beach huts to the left-hand side and railings to the right-hand (beachward side) with lamppost in distance causing some narrowing of pathw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513982" name="Picture 23" descr="Tarmac path with beach huts to the left-hand side and railings to the right-hand (beachward side) with lamppost in distance causing some narrowing of pathway."/>
                    <pic:cNvPicPr/>
                  </pic:nvPicPr>
                  <pic:blipFill>
                    <a:blip r:embed="rId76" cstate="print">
                      <a:extLst>
                        <a:ext uri="{28A0092B-C50C-407E-A947-70E740481C1C}">
                          <a14:useLocalDpi xmlns:a14="http://schemas.microsoft.com/office/drawing/2010/main" val="0"/>
                        </a:ext>
                      </a:extLst>
                    </a:blip>
                    <a:stretch>
                      <a:fillRect/>
                    </a:stretch>
                  </pic:blipFill>
                  <pic:spPr>
                    <a:xfrm rot="5400000">
                      <a:off x="0" y="0"/>
                      <a:ext cx="3095905" cy="2321864"/>
                    </a:xfrm>
                    <a:prstGeom prst="rect">
                      <a:avLst/>
                    </a:prstGeom>
                  </pic:spPr>
                </pic:pic>
              </a:graphicData>
            </a:graphic>
          </wp:inline>
        </w:drawing>
      </w:r>
    </w:p>
    <w:p w14:paraId="1291CBB3" w14:textId="430BE6D7" w:rsidR="00FC48FB" w:rsidRDefault="00371229" w:rsidP="0002218F">
      <w:pPr>
        <w:ind w:left="720"/>
        <w:rPr>
          <w:rFonts w:ascii="Arial" w:hAnsi="Arial" w:cs="Arial"/>
        </w:rPr>
      </w:pPr>
      <w:r w:rsidRPr="00224B07">
        <w:rPr>
          <w:rFonts w:ascii="Arial" w:hAnsi="Arial" w:cs="Arial"/>
        </w:rPr>
        <w:br/>
        <w:t>Please be aware that some parts of the route may be covered with shingle from the beach which may make access more challenging for users with low mobility and wheelchair users</w:t>
      </w:r>
      <w:r w:rsidR="00FC48FB">
        <w:rPr>
          <w:rFonts w:ascii="Arial" w:hAnsi="Arial" w:cs="Arial"/>
        </w:rPr>
        <w:t>:</w:t>
      </w:r>
    </w:p>
    <w:p w14:paraId="38073605" w14:textId="77777777" w:rsidR="0002218F" w:rsidRPr="00224B07" w:rsidRDefault="0002218F" w:rsidP="0002218F">
      <w:pPr>
        <w:ind w:left="720"/>
        <w:rPr>
          <w:rFonts w:ascii="Arial" w:hAnsi="Arial" w:cs="Arial"/>
        </w:rPr>
      </w:pPr>
    </w:p>
    <w:p w14:paraId="049B190C" w14:textId="39701194" w:rsidR="00920360" w:rsidRDefault="00371229" w:rsidP="00FC48FB">
      <w:pPr>
        <w:keepNext/>
        <w:ind w:left="720"/>
        <w:rPr>
          <w:rFonts w:ascii="Arial" w:hAnsi="Arial" w:cs="Arial"/>
          <w:noProof/>
          <w14:ligatures w14:val="standardContextual"/>
        </w:rPr>
      </w:pPr>
      <w:r w:rsidRPr="00224B07">
        <w:rPr>
          <w:rFonts w:ascii="Arial" w:hAnsi="Arial" w:cs="Arial"/>
          <w:noProof/>
          <w14:ligatures w14:val="standardContextual"/>
        </w:rPr>
        <w:t xml:space="preserve"> </w:t>
      </w:r>
      <w:r w:rsidRPr="00224B07">
        <w:rPr>
          <w:rFonts w:ascii="Arial" w:hAnsi="Arial" w:cs="Arial"/>
          <w:noProof/>
          <w14:ligatures w14:val="standardContextual"/>
        </w:rPr>
        <w:drawing>
          <wp:inline distT="0" distB="0" distL="0" distR="0" wp14:anchorId="5E00B9A8" wp14:editId="02A3F6FD">
            <wp:extent cx="2946805" cy="2210043"/>
            <wp:effectExtent l="0" t="0" r="0" b="0"/>
            <wp:docPr id="190699961" name="Picture 22" descr="Tarmac path with beach huts to the left-hand side and railings to the right-hand (beachward side) covered with shingle from the beach which may make access more challenging for users with low mobility and wheelchair users. &#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699961" name="Picture 22" descr="Tarmac path with beach huts to the left-hand side and railings to the right-hand (beachward side) covered with shingle from the beach which may make access more challenging for users with low mobility and wheelchair users. &#10;&#10;"/>
                    <pic:cNvPicPr/>
                  </pic:nvPicPr>
                  <pic:blipFill>
                    <a:blip r:embed="rId77" cstate="print">
                      <a:extLst>
                        <a:ext uri="{28A0092B-C50C-407E-A947-70E740481C1C}">
                          <a14:useLocalDpi xmlns:a14="http://schemas.microsoft.com/office/drawing/2010/main" val="0"/>
                        </a:ext>
                      </a:extLst>
                    </a:blip>
                    <a:stretch>
                      <a:fillRect/>
                    </a:stretch>
                  </pic:blipFill>
                  <pic:spPr>
                    <a:xfrm rot="5400000">
                      <a:off x="0" y="0"/>
                      <a:ext cx="2990428" cy="2242759"/>
                    </a:xfrm>
                    <a:prstGeom prst="rect">
                      <a:avLst/>
                    </a:prstGeom>
                  </pic:spPr>
                </pic:pic>
              </a:graphicData>
            </a:graphic>
          </wp:inline>
        </w:drawing>
      </w:r>
    </w:p>
    <w:p w14:paraId="2ED0CBB7" w14:textId="77777777" w:rsidR="00FC48FB" w:rsidRPr="00224B07" w:rsidRDefault="00FC48FB" w:rsidP="00FC48FB">
      <w:pPr>
        <w:keepNext/>
        <w:ind w:left="720"/>
        <w:rPr>
          <w:rFonts w:ascii="Arial" w:hAnsi="Arial" w:cs="Arial"/>
        </w:rPr>
      </w:pPr>
    </w:p>
    <w:p w14:paraId="7127B1F1" w14:textId="77777777" w:rsidR="00D07E99" w:rsidRDefault="00D07E99">
      <w:pPr>
        <w:spacing w:after="160" w:line="278" w:lineRule="auto"/>
        <w:rPr>
          <w:rFonts w:ascii="Arial" w:hAnsi="Arial" w:cs="Arial"/>
        </w:rPr>
      </w:pPr>
      <w:r>
        <w:rPr>
          <w:rFonts w:ascii="Arial" w:hAnsi="Arial" w:cs="Arial"/>
        </w:rPr>
        <w:br w:type="page"/>
      </w:r>
    </w:p>
    <w:p w14:paraId="7CAE9868" w14:textId="09DCA80D" w:rsidR="0077386D" w:rsidRPr="00224B07" w:rsidRDefault="00724648" w:rsidP="00886521">
      <w:pPr>
        <w:pStyle w:val="ListParagraph"/>
        <w:numPr>
          <w:ilvl w:val="0"/>
          <w:numId w:val="6"/>
        </w:numPr>
        <w:rPr>
          <w:rFonts w:ascii="Arial" w:hAnsi="Arial" w:cs="Arial"/>
        </w:rPr>
      </w:pPr>
      <w:r w:rsidRPr="00224B07">
        <w:rPr>
          <w:rFonts w:ascii="Arial" w:hAnsi="Arial" w:cs="Arial"/>
        </w:rPr>
        <w:lastRenderedPageBreak/>
        <w:t>Continue to follow the KCIIIECP and look out</w:t>
      </w:r>
      <w:r w:rsidR="00047C9A" w:rsidRPr="00224B07">
        <w:rPr>
          <w:rFonts w:ascii="Arial" w:hAnsi="Arial" w:cs="Arial"/>
        </w:rPr>
        <w:t xml:space="preserve"> </w:t>
      </w:r>
      <w:r w:rsidRPr="00224B07">
        <w:rPr>
          <w:rFonts w:ascii="Arial" w:hAnsi="Arial" w:cs="Arial"/>
        </w:rPr>
        <w:t>for the Leas Lift which connects the Lower and</w:t>
      </w:r>
      <w:r w:rsidR="00047C9A" w:rsidRPr="00224B07">
        <w:rPr>
          <w:rFonts w:ascii="Arial" w:hAnsi="Arial" w:cs="Arial"/>
        </w:rPr>
        <w:t xml:space="preserve"> </w:t>
      </w:r>
      <w:r w:rsidRPr="00224B07">
        <w:rPr>
          <w:rFonts w:ascii="Arial" w:hAnsi="Arial" w:cs="Arial"/>
        </w:rPr>
        <w:t xml:space="preserve">Upper Leas </w:t>
      </w:r>
      <w:proofErr w:type="gramStart"/>
      <w:r w:rsidRPr="00224B07">
        <w:rPr>
          <w:rFonts w:ascii="Arial" w:hAnsi="Arial" w:cs="Arial"/>
        </w:rPr>
        <w:t>6 .</w:t>
      </w:r>
      <w:proofErr w:type="gramEnd"/>
      <w:r w:rsidRPr="00224B07">
        <w:rPr>
          <w:rFonts w:ascii="Arial" w:hAnsi="Arial" w:cs="Arial"/>
        </w:rPr>
        <w:t xml:space="preserve"> It is currently out of commission.</w:t>
      </w:r>
      <w:r w:rsidR="00047C9A" w:rsidRPr="00224B07">
        <w:rPr>
          <w:rFonts w:ascii="Arial" w:hAnsi="Arial" w:cs="Arial"/>
        </w:rPr>
        <w:t xml:space="preserve"> </w:t>
      </w:r>
      <w:r w:rsidRPr="00224B07">
        <w:rPr>
          <w:rFonts w:ascii="Arial" w:hAnsi="Arial" w:cs="Arial"/>
        </w:rPr>
        <w:t>Looking up onto the Leas, you will see the Step</w:t>
      </w:r>
      <w:r w:rsidR="00047C9A" w:rsidRPr="00224B07">
        <w:rPr>
          <w:rFonts w:ascii="Arial" w:hAnsi="Arial" w:cs="Arial"/>
        </w:rPr>
        <w:t xml:space="preserve"> </w:t>
      </w:r>
      <w:r w:rsidRPr="00224B07">
        <w:rPr>
          <w:rFonts w:ascii="Arial" w:hAnsi="Arial" w:cs="Arial"/>
        </w:rPr>
        <w:t>Short Arch, commemorating the many soldiers</w:t>
      </w:r>
      <w:r w:rsidR="002D4A31" w:rsidRPr="00224B07">
        <w:rPr>
          <w:rFonts w:ascii="Arial" w:hAnsi="Arial" w:cs="Arial"/>
        </w:rPr>
        <w:t xml:space="preserve"> </w:t>
      </w:r>
      <w:r w:rsidRPr="00224B07">
        <w:rPr>
          <w:rFonts w:ascii="Arial" w:hAnsi="Arial" w:cs="Arial"/>
        </w:rPr>
        <w:t>who were shipped into and out of Folkestone.</w:t>
      </w:r>
      <w:r w:rsidR="002D4A31" w:rsidRPr="00224B07">
        <w:rPr>
          <w:rFonts w:ascii="Arial" w:hAnsi="Arial" w:cs="Arial"/>
        </w:rPr>
        <w:t xml:space="preserve"> </w:t>
      </w:r>
      <w:r w:rsidRPr="00224B07">
        <w:rPr>
          <w:rFonts w:ascii="Arial" w:hAnsi="Arial" w:cs="Arial"/>
        </w:rPr>
        <w:t>Also here is the splendid architecture of the</w:t>
      </w:r>
      <w:r w:rsidR="002D4A31" w:rsidRPr="00224B07">
        <w:rPr>
          <w:rFonts w:ascii="Arial" w:hAnsi="Arial" w:cs="Arial"/>
        </w:rPr>
        <w:t xml:space="preserve"> </w:t>
      </w:r>
      <w:r w:rsidRPr="00224B07">
        <w:rPr>
          <w:rFonts w:ascii="Arial" w:hAnsi="Arial" w:cs="Arial"/>
        </w:rPr>
        <w:t>Leas Cliff Hall jutting out of the escarpment.</w:t>
      </w:r>
      <w:r w:rsidR="00143B18" w:rsidRPr="00224B07">
        <w:rPr>
          <w:rFonts w:ascii="Arial" w:hAnsi="Arial" w:cs="Arial"/>
        </w:rPr>
        <w:br/>
      </w:r>
    </w:p>
    <w:p w14:paraId="0DFB746E" w14:textId="718DE0F0" w:rsidR="0071046D" w:rsidRPr="00224B07" w:rsidRDefault="006166A7" w:rsidP="00886521">
      <w:pPr>
        <w:ind w:firstLine="720"/>
        <w:rPr>
          <w:rFonts w:ascii="Arial" w:hAnsi="Arial" w:cs="Arial"/>
        </w:rPr>
      </w:pPr>
      <w:r w:rsidRPr="00224B07">
        <w:rPr>
          <w:rFonts w:ascii="Arial" w:hAnsi="Arial" w:cs="Arial"/>
          <w:b/>
          <w:bCs/>
        </w:rPr>
        <w:t>Accessibility</w:t>
      </w:r>
    </w:p>
    <w:p w14:paraId="25CCEBD0" w14:textId="375D3F31" w:rsidR="003B5BAA" w:rsidRPr="00224B07" w:rsidRDefault="0071046D" w:rsidP="00886521">
      <w:pPr>
        <w:ind w:left="720"/>
        <w:rPr>
          <w:rFonts w:ascii="Arial" w:hAnsi="Arial" w:cs="Arial"/>
        </w:rPr>
      </w:pPr>
      <w:r w:rsidRPr="00224B07">
        <w:rPr>
          <w:rFonts w:ascii="Arial" w:hAnsi="Arial" w:cs="Arial"/>
        </w:rPr>
        <w:t>The Leas promenade is wide and level, ideal for wheelchairs and scooters, with plenty of seating and accessible viewpoints. The Leas Lift is currently out of commission, so step-free access between Upper and Lower Leas is limited to alternative routes</w:t>
      </w:r>
      <w:r w:rsidR="00817C9D" w:rsidRPr="00224B07">
        <w:rPr>
          <w:rFonts w:ascii="Arial" w:hAnsi="Arial" w:cs="Arial"/>
        </w:rPr>
        <w:t>.</w:t>
      </w:r>
      <w:r w:rsidR="00940391">
        <w:rPr>
          <w:rFonts w:ascii="Arial" w:hAnsi="Arial" w:cs="Arial"/>
        </w:rPr>
        <w:t xml:space="preserve"> </w:t>
      </w:r>
      <w:r w:rsidR="00940391">
        <w:rPr>
          <w:rFonts w:ascii="Helvetica" w:eastAsiaTheme="minorHAnsi" w:hAnsi="Helvetica" w:cs="Helvetica"/>
          <w:lang w:eastAsia="en-US"/>
          <w14:ligatures w14:val="standardContextual"/>
        </w:rPr>
        <w:t>The lift is currently being restored:</w:t>
      </w:r>
      <w:hyperlink r:id="rId78" w:history="1">
        <w:r w:rsidR="00940391">
          <w:rPr>
            <w:rFonts w:ascii="Helvetica" w:eastAsiaTheme="minorHAnsi" w:hAnsi="Helvetica" w:cs="Helvetica"/>
            <w:color w:val="094FD1"/>
            <w:u w:val="single" w:color="094FD1"/>
            <w:lang w:eastAsia="en-US"/>
            <w14:ligatures w14:val="standardContextual"/>
          </w:rPr>
          <w:t xml:space="preserve"> Leas Lift Home.</w:t>
        </w:r>
      </w:hyperlink>
    </w:p>
    <w:p w14:paraId="41304D02" w14:textId="51DA9DFE" w:rsidR="00D07E99" w:rsidRDefault="00D07E99">
      <w:pPr>
        <w:spacing w:after="160" w:line="278" w:lineRule="auto"/>
        <w:rPr>
          <w:rFonts w:ascii="Arial" w:hAnsi="Arial" w:cs="Arial"/>
        </w:rPr>
      </w:pPr>
    </w:p>
    <w:p w14:paraId="0F1B70A7" w14:textId="2ABD74A3" w:rsidR="00D07E99" w:rsidRPr="00743E8F" w:rsidRDefault="00D07E99" w:rsidP="00D07E99">
      <w:pPr>
        <w:pStyle w:val="ListParagraph"/>
        <w:keepNext/>
        <w:numPr>
          <w:ilvl w:val="0"/>
          <w:numId w:val="6"/>
        </w:numPr>
        <w:rPr>
          <w:rFonts w:ascii="Arial" w:hAnsi="Arial" w:cs="Arial"/>
        </w:rPr>
      </w:pPr>
      <w:r w:rsidRPr="00224B07">
        <w:rPr>
          <w:rFonts w:ascii="Arial" w:hAnsi="Arial" w:cs="Arial"/>
        </w:rPr>
        <w:t xml:space="preserve">The path heads towards the old Folkestone Harbour railway station platform across a boardwalk in the shingle. </w:t>
      </w:r>
      <w:r w:rsidRPr="00743E8F">
        <w:rPr>
          <w:rFonts w:ascii="Arial" w:hAnsi="Arial" w:cs="Arial"/>
        </w:rPr>
        <w:t xml:space="preserve">In 2016, work commenced to restore the Harbour Railway and in 2017 the harbour was opened as a pedestrian route to the station. Several artworks from the Folkestone Triennial are installed in the station. </w:t>
      </w:r>
    </w:p>
    <w:p w14:paraId="03217357" w14:textId="1147F77A" w:rsidR="00762204" w:rsidRPr="00224B07" w:rsidRDefault="00762204" w:rsidP="00886521">
      <w:pPr>
        <w:pStyle w:val="ListParagraph"/>
        <w:rPr>
          <w:rFonts w:ascii="Arial" w:hAnsi="Arial" w:cs="Arial"/>
        </w:rPr>
      </w:pPr>
    </w:p>
    <w:p w14:paraId="54D891B2" w14:textId="28EED566" w:rsidR="00817C9D" w:rsidRPr="00224B07" w:rsidRDefault="00106099" w:rsidP="005E199E">
      <w:pPr>
        <w:pStyle w:val="Caption"/>
        <w:ind w:firstLine="720"/>
        <w:rPr>
          <w:rFonts w:ascii="Arial" w:hAnsi="Arial" w:cs="Arial"/>
          <w:sz w:val="24"/>
          <w:szCs w:val="24"/>
        </w:rPr>
      </w:pPr>
      <w:r w:rsidRPr="00224B07">
        <w:rPr>
          <w:rFonts w:ascii="Arial" w:hAnsi="Arial" w:cs="Arial"/>
          <w:noProof/>
          <w14:ligatures w14:val="standardContextual"/>
        </w:rPr>
        <w:drawing>
          <wp:inline distT="0" distB="0" distL="0" distR="0" wp14:anchorId="3820B167" wp14:editId="6B815556">
            <wp:extent cx="3112994" cy="2334680"/>
            <wp:effectExtent l="0" t="4445" r="0" b="0"/>
            <wp:docPr id="313094348" name="Picture 25" descr="Tarmac path on left and concret section to teh righ. High wall and railings on the left-hand side and railings on the righ _Beachward side). Folkestone harbour rediential buildings in dist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094348" name="Picture 25" descr="Tarmac path on left and concret section to teh righ. High wall and railings on the left-hand side and railings on the righ _Beachward side). Folkestone harbour rediential buildings in distance."/>
                    <pic:cNvPicPr/>
                  </pic:nvPicPr>
                  <pic:blipFill>
                    <a:blip r:embed="rId79" cstate="print">
                      <a:extLst>
                        <a:ext uri="{28A0092B-C50C-407E-A947-70E740481C1C}">
                          <a14:useLocalDpi xmlns:a14="http://schemas.microsoft.com/office/drawing/2010/main" val="0"/>
                        </a:ext>
                      </a:extLst>
                    </a:blip>
                    <a:stretch>
                      <a:fillRect/>
                    </a:stretch>
                  </pic:blipFill>
                  <pic:spPr>
                    <a:xfrm rot="5400000">
                      <a:off x="0" y="0"/>
                      <a:ext cx="3145303" cy="2358911"/>
                    </a:xfrm>
                    <a:prstGeom prst="rect">
                      <a:avLst/>
                    </a:prstGeom>
                  </pic:spPr>
                </pic:pic>
              </a:graphicData>
            </a:graphic>
          </wp:inline>
        </w:drawing>
      </w:r>
      <w:r w:rsidR="00B15801">
        <w:rPr>
          <w:rFonts w:ascii="Arial" w:hAnsi="Arial" w:cs="Arial"/>
          <w:sz w:val="24"/>
          <w:szCs w:val="24"/>
        </w:rPr>
        <w:t xml:space="preserve"> </w:t>
      </w:r>
      <w:r w:rsidR="00B15801" w:rsidRPr="00224B07">
        <w:rPr>
          <w:rFonts w:ascii="Arial" w:hAnsi="Arial" w:cs="Arial"/>
          <w:noProof/>
          <w14:ligatures w14:val="standardContextual"/>
        </w:rPr>
        <w:drawing>
          <wp:inline distT="0" distB="0" distL="0" distR="0" wp14:anchorId="6D7D74C1" wp14:editId="491696CC">
            <wp:extent cx="3124595" cy="2343382"/>
            <wp:effectExtent l="0" t="3175" r="0" b="0"/>
            <wp:docPr id="925467616" name="Picture 26" descr="Tarmac path  tunring to the right where it joins wooden boardwalk across shingle. Folkestone harbour rediential buildings in dist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5467616" name="Picture 26" descr="Tarmac path  tunring to the right where it joins wooden boardwalk across shingle. Folkestone harbour rediential buildings in distance."/>
                    <pic:cNvPicPr/>
                  </pic:nvPicPr>
                  <pic:blipFill>
                    <a:blip r:embed="rId80" cstate="print">
                      <a:extLst>
                        <a:ext uri="{28A0092B-C50C-407E-A947-70E740481C1C}">
                          <a14:useLocalDpi xmlns:a14="http://schemas.microsoft.com/office/drawing/2010/main" val="0"/>
                        </a:ext>
                      </a:extLst>
                    </a:blip>
                    <a:stretch>
                      <a:fillRect/>
                    </a:stretch>
                  </pic:blipFill>
                  <pic:spPr>
                    <a:xfrm rot="5400000">
                      <a:off x="0" y="0"/>
                      <a:ext cx="3185820" cy="2389299"/>
                    </a:xfrm>
                    <a:prstGeom prst="rect">
                      <a:avLst/>
                    </a:prstGeom>
                  </pic:spPr>
                </pic:pic>
              </a:graphicData>
            </a:graphic>
          </wp:inline>
        </w:drawing>
      </w:r>
    </w:p>
    <w:p w14:paraId="6044D56E" w14:textId="157C2811" w:rsidR="00B310A9" w:rsidRPr="00224B07" w:rsidRDefault="00B310A9" w:rsidP="00B310A9">
      <w:pPr>
        <w:pStyle w:val="ListParagraph"/>
        <w:keepNext/>
        <w:rPr>
          <w:rFonts w:ascii="Arial" w:hAnsi="Arial" w:cs="Arial"/>
        </w:rPr>
      </w:pPr>
    </w:p>
    <w:p w14:paraId="7559DBBF" w14:textId="77777777" w:rsidR="00D07E99" w:rsidRDefault="00D07E99">
      <w:pPr>
        <w:spacing w:after="160" w:line="278" w:lineRule="auto"/>
        <w:rPr>
          <w:rFonts w:ascii="Arial" w:hAnsi="Arial" w:cs="Arial"/>
          <w:b/>
          <w:bCs/>
        </w:rPr>
      </w:pPr>
      <w:r>
        <w:rPr>
          <w:rFonts w:ascii="Arial" w:hAnsi="Arial" w:cs="Arial"/>
          <w:b/>
          <w:bCs/>
        </w:rPr>
        <w:br w:type="page"/>
      </w:r>
    </w:p>
    <w:p w14:paraId="3A6D43C3" w14:textId="35757016" w:rsidR="0071046D" w:rsidRPr="00224B07" w:rsidRDefault="006166A7" w:rsidP="005E199E">
      <w:pPr>
        <w:ind w:firstLine="720"/>
        <w:rPr>
          <w:rFonts w:ascii="Arial" w:hAnsi="Arial" w:cs="Arial"/>
        </w:rPr>
      </w:pPr>
      <w:r w:rsidRPr="00224B07">
        <w:rPr>
          <w:rFonts w:ascii="Arial" w:hAnsi="Arial" w:cs="Arial"/>
          <w:b/>
          <w:bCs/>
        </w:rPr>
        <w:lastRenderedPageBreak/>
        <w:t>Accessibility</w:t>
      </w:r>
    </w:p>
    <w:p w14:paraId="399D24B6" w14:textId="77777777" w:rsidR="008D4823" w:rsidRDefault="0071046D" w:rsidP="00886521">
      <w:pPr>
        <w:ind w:left="720"/>
        <w:rPr>
          <w:rFonts w:ascii="Arial" w:hAnsi="Arial" w:cs="Arial"/>
        </w:rPr>
      </w:pPr>
      <w:r w:rsidRPr="00224B07">
        <w:rPr>
          <w:rFonts w:ascii="Arial" w:hAnsi="Arial" w:cs="Arial"/>
        </w:rPr>
        <w:t>The boardwalk across the shingle to Folkestone Harbour is accessible</w:t>
      </w:r>
      <w:r w:rsidR="003B5BAA" w:rsidRPr="00224B07">
        <w:rPr>
          <w:rFonts w:ascii="Arial" w:hAnsi="Arial" w:cs="Arial"/>
        </w:rPr>
        <w:t xml:space="preserve"> </w:t>
      </w:r>
      <w:r w:rsidR="00984AC9" w:rsidRPr="00224B07">
        <w:rPr>
          <w:rFonts w:ascii="Arial" w:hAnsi="Arial" w:cs="Arial"/>
        </w:rPr>
        <w:t xml:space="preserve">with a firm wooden surface and gentle gradients </w:t>
      </w:r>
      <w:r w:rsidR="000A3E49" w:rsidRPr="00224B07">
        <w:rPr>
          <w:rFonts w:ascii="Arial" w:hAnsi="Arial" w:cs="Arial"/>
        </w:rPr>
        <w:t>however</w:t>
      </w:r>
      <w:r w:rsidR="003B5BAA" w:rsidRPr="00224B07">
        <w:rPr>
          <w:rFonts w:ascii="Arial" w:hAnsi="Arial" w:cs="Arial"/>
        </w:rPr>
        <w:t xml:space="preserve"> </w:t>
      </w:r>
      <w:r w:rsidR="000A3E49" w:rsidRPr="00224B07">
        <w:rPr>
          <w:rFonts w:ascii="Arial" w:hAnsi="Arial" w:cs="Arial"/>
        </w:rPr>
        <w:t>care</w:t>
      </w:r>
      <w:r w:rsidR="003B5BAA" w:rsidRPr="00224B07">
        <w:rPr>
          <w:rFonts w:ascii="Arial" w:hAnsi="Arial" w:cs="Arial"/>
        </w:rPr>
        <w:t xml:space="preserve"> should be taken as it may be covered with shingle in </w:t>
      </w:r>
      <w:r w:rsidR="000A3E49" w:rsidRPr="00224B07">
        <w:rPr>
          <w:rFonts w:ascii="Arial" w:hAnsi="Arial" w:cs="Arial"/>
        </w:rPr>
        <w:t>places</w:t>
      </w:r>
      <w:r w:rsidR="008D4823">
        <w:rPr>
          <w:rFonts w:ascii="Arial" w:hAnsi="Arial" w:cs="Arial"/>
        </w:rPr>
        <w:t>:</w:t>
      </w:r>
    </w:p>
    <w:p w14:paraId="082EDCDF" w14:textId="77777777" w:rsidR="008D4823" w:rsidRDefault="008D4823" w:rsidP="00743E8F">
      <w:pPr>
        <w:rPr>
          <w:rFonts w:ascii="Arial" w:hAnsi="Arial" w:cs="Arial"/>
        </w:rPr>
      </w:pPr>
    </w:p>
    <w:p w14:paraId="19B016F8" w14:textId="4E2A2EF8" w:rsidR="00B310A9" w:rsidRDefault="000A3E49" w:rsidP="008D4823">
      <w:pPr>
        <w:ind w:left="720"/>
      </w:pPr>
      <w:r w:rsidRPr="00224B07">
        <w:rPr>
          <w:rFonts w:ascii="Arial" w:hAnsi="Arial" w:cs="Arial"/>
        </w:rPr>
        <w:t xml:space="preserve">In addition, there are no railings or clear edging to either </w:t>
      </w:r>
      <w:r w:rsidR="00984AC9" w:rsidRPr="00224B07">
        <w:rPr>
          <w:rFonts w:ascii="Arial" w:hAnsi="Arial" w:cs="Arial"/>
        </w:rPr>
        <w:t xml:space="preserve">side. </w:t>
      </w:r>
      <w:r w:rsidR="0071046D" w:rsidRPr="00224B07">
        <w:rPr>
          <w:rFonts w:ascii="Arial" w:hAnsi="Arial" w:cs="Arial"/>
        </w:rPr>
        <w:t>Art installations are positioned along the route and can be appreciated without leaving the accessible path.</w:t>
      </w:r>
      <w:r w:rsidR="006B2BD0" w:rsidRPr="00224B07">
        <w:rPr>
          <w:rFonts w:ascii="Arial" w:hAnsi="Arial" w:cs="Arial"/>
        </w:rPr>
        <w:t xml:space="preserve"> The Harbour Arm and surrounding cultural areas are largely level and accessible, with smooth surfaces and step-free access to most facilities</w:t>
      </w:r>
      <w:r w:rsidR="00E31F51" w:rsidRPr="00224B07">
        <w:rPr>
          <w:rFonts w:ascii="Arial" w:hAnsi="Arial" w:cs="Arial"/>
        </w:rPr>
        <w:t xml:space="preserve"> </w:t>
      </w:r>
      <w:r w:rsidR="006B2BD0" w:rsidRPr="00224B07">
        <w:rPr>
          <w:rFonts w:ascii="Arial" w:hAnsi="Arial" w:cs="Arial"/>
        </w:rPr>
        <w:t xml:space="preserve">including </w:t>
      </w:r>
      <w:hyperlink w:anchor="_Folkestone" w:history="1">
        <w:r w:rsidR="006B2BD0" w:rsidRPr="00224B07">
          <w:rPr>
            <w:rStyle w:val="Hyperlink"/>
            <w:rFonts w:ascii="Arial" w:hAnsi="Arial" w:cs="Arial"/>
          </w:rPr>
          <w:t>accessible toilets.</w:t>
        </w:r>
      </w:hyperlink>
    </w:p>
    <w:p w14:paraId="4FE1052D" w14:textId="77777777" w:rsidR="00743E8F" w:rsidRDefault="00743E8F" w:rsidP="008D4823">
      <w:pPr>
        <w:ind w:left="720"/>
      </w:pPr>
    </w:p>
    <w:p w14:paraId="1DDFFA07" w14:textId="39BE8EDD" w:rsidR="00405840" w:rsidRDefault="00743E8F" w:rsidP="00743E8F">
      <w:pPr>
        <w:ind w:left="720"/>
        <w:rPr>
          <w:rFonts w:ascii="Arial" w:hAnsi="Arial" w:cs="Arial"/>
        </w:rPr>
      </w:pPr>
      <w:r w:rsidRPr="00224B07">
        <w:rPr>
          <w:rFonts w:ascii="Arial" w:hAnsi="Arial" w:cs="Arial"/>
          <w:noProof/>
          <w14:ligatures w14:val="standardContextual"/>
        </w:rPr>
        <w:drawing>
          <wp:inline distT="0" distB="0" distL="0" distR="0" wp14:anchorId="1E1D25A1" wp14:editId="5F395DB0">
            <wp:extent cx="3434717" cy="2575967"/>
            <wp:effectExtent l="0" t="2222" r="4762" b="4763"/>
            <wp:docPr id="1246193399" name="Picture 27" descr="Wooden boardwalk across shingle. Folkestone harbour rediential buildings in dista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6193399" name="Picture 27" descr="Wooden boardwalk across shingle. Folkestone harbour rediential buildings in distance."/>
                    <pic:cNvPicPr/>
                  </pic:nvPicPr>
                  <pic:blipFill>
                    <a:blip r:embed="rId81" cstate="print">
                      <a:extLst>
                        <a:ext uri="{28A0092B-C50C-407E-A947-70E740481C1C}">
                          <a14:useLocalDpi xmlns:a14="http://schemas.microsoft.com/office/drawing/2010/main" val="0"/>
                        </a:ext>
                      </a:extLst>
                    </a:blip>
                    <a:stretch>
                      <a:fillRect/>
                    </a:stretch>
                  </pic:blipFill>
                  <pic:spPr>
                    <a:xfrm rot="5400000">
                      <a:off x="0" y="0"/>
                      <a:ext cx="3477860" cy="2608323"/>
                    </a:xfrm>
                    <a:prstGeom prst="rect">
                      <a:avLst/>
                    </a:prstGeom>
                  </pic:spPr>
                </pic:pic>
              </a:graphicData>
            </a:graphic>
          </wp:inline>
        </w:drawing>
      </w:r>
      <w:r>
        <w:rPr>
          <w:rFonts w:ascii="Arial" w:hAnsi="Arial" w:cs="Arial"/>
        </w:rPr>
        <w:t xml:space="preserve"> </w:t>
      </w:r>
      <w:r w:rsidRPr="00224B07">
        <w:rPr>
          <w:rFonts w:ascii="Arial" w:hAnsi="Arial" w:cs="Arial"/>
          <w:noProof/>
          <w14:ligatures w14:val="standardContextual"/>
        </w:rPr>
        <w:drawing>
          <wp:inline distT="0" distB="0" distL="0" distR="0" wp14:anchorId="3D4108A6" wp14:editId="23219CC1">
            <wp:extent cx="3425143" cy="2568785"/>
            <wp:effectExtent l="0" t="3810" r="635" b="635"/>
            <wp:docPr id="28396010" name="Picture 29" descr="End of wooden boardwalk merging with tarmac path on Harbou S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96010" name="Picture 29" descr="End of wooden boardwalk merging with tarmac path on Harbou Station."/>
                    <pic:cNvPicPr/>
                  </pic:nvPicPr>
                  <pic:blipFill>
                    <a:blip r:embed="rId82" cstate="print">
                      <a:extLst>
                        <a:ext uri="{28A0092B-C50C-407E-A947-70E740481C1C}">
                          <a14:useLocalDpi xmlns:a14="http://schemas.microsoft.com/office/drawing/2010/main" val="0"/>
                        </a:ext>
                      </a:extLst>
                    </a:blip>
                    <a:stretch>
                      <a:fillRect/>
                    </a:stretch>
                  </pic:blipFill>
                  <pic:spPr>
                    <a:xfrm rot="5400000">
                      <a:off x="0" y="0"/>
                      <a:ext cx="3470972" cy="2603156"/>
                    </a:xfrm>
                    <a:prstGeom prst="rect">
                      <a:avLst/>
                    </a:prstGeom>
                  </pic:spPr>
                </pic:pic>
              </a:graphicData>
            </a:graphic>
          </wp:inline>
        </w:drawing>
      </w:r>
    </w:p>
    <w:p w14:paraId="43254906" w14:textId="77777777" w:rsidR="00743E8F" w:rsidRPr="00224B07" w:rsidRDefault="00743E8F" w:rsidP="00743E8F">
      <w:pPr>
        <w:ind w:left="720"/>
        <w:rPr>
          <w:rFonts w:ascii="Arial" w:hAnsi="Arial" w:cs="Arial"/>
        </w:rPr>
      </w:pPr>
    </w:p>
    <w:p w14:paraId="196F1291" w14:textId="2EB9D4D1" w:rsidR="0071046D" w:rsidRPr="00224B07" w:rsidRDefault="00724648" w:rsidP="00886521">
      <w:pPr>
        <w:pStyle w:val="ListParagraph"/>
        <w:numPr>
          <w:ilvl w:val="0"/>
          <w:numId w:val="6"/>
        </w:numPr>
        <w:rPr>
          <w:rFonts w:ascii="Arial" w:hAnsi="Arial" w:cs="Arial"/>
        </w:rPr>
      </w:pPr>
      <w:r w:rsidRPr="00224B07">
        <w:rPr>
          <w:rFonts w:ascii="Arial" w:hAnsi="Arial" w:cs="Arial"/>
        </w:rPr>
        <w:t>No visit to Folkestone is complete without visiting</w:t>
      </w:r>
      <w:r w:rsidR="002D4A31" w:rsidRPr="00224B07">
        <w:rPr>
          <w:rFonts w:ascii="Arial" w:hAnsi="Arial" w:cs="Arial"/>
        </w:rPr>
        <w:t xml:space="preserve"> </w:t>
      </w:r>
      <w:r w:rsidRPr="00224B07">
        <w:rPr>
          <w:rFonts w:ascii="Arial" w:hAnsi="Arial" w:cs="Arial"/>
        </w:rPr>
        <w:t>the Old High Street and Creative Quarter.</w:t>
      </w:r>
      <w:r w:rsidR="002D4A31" w:rsidRPr="00224B07">
        <w:rPr>
          <w:rFonts w:ascii="Arial" w:hAnsi="Arial" w:cs="Arial"/>
        </w:rPr>
        <w:t xml:space="preserve"> </w:t>
      </w:r>
      <w:r w:rsidRPr="00224B07">
        <w:rPr>
          <w:rFonts w:ascii="Arial" w:hAnsi="Arial" w:cs="Arial"/>
        </w:rPr>
        <w:t>Don’t miss the Folkestone Artworks set around</w:t>
      </w:r>
      <w:r w:rsidR="002D4A31" w:rsidRPr="00224B07">
        <w:rPr>
          <w:rFonts w:ascii="Arial" w:hAnsi="Arial" w:cs="Arial"/>
        </w:rPr>
        <w:t xml:space="preserve"> </w:t>
      </w:r>
      <w:r w:rsidRPr="00224B07">
        <w:rPr>
          <w:rFonts w:ascii="Arial" w:hAnsi="Arial" w:cs="Arial"/>
        </w:rPr>
        <w:t>the harbour and its sea wall arm. Be sure to spend</w:t>
      </w:r>
      <w:r w:rsidR="002D4A31" w:rsidRPr="00224B07">
        <w:rPr>
          <w:rFonts w:ascii="Arial" w:hAnsi="Arial" w:cs="Arial"/>
        </w:rPr>
        <w:t xml:space="preserve"> </w:t>
      </w:r>
      <w:r w:rsidRPr="00224B07">
        <w:rPr>
          <w:rFonts w:ascii="Arial" w:hAnsi="Arial" w:cs="Arial"/>
        </w:rPr>
        <w:t>some time in this cultural town and sample some</w:t>
      </w:r>
      <w:r w:rsidR="002D4A31" w:rsidRPr="00224B07">
        <w:rPr>
          <w:rFonts w:ascii="Arial" w:hAnsi="Arial" w:cs="Arial"/>
        </w:rPr>
        <w:t xml:space="preserve"> </w:t>
      </w:r>
      <w:r w:rsidRPr="00224B07">
        <w:rPr>
          <w:rFonts w:ascii="Arial" w:hAnsi="Arial" w:cs="Arial"/>
        </w:rPr>
        <w:t>food and drink from around the harbour and</w:t>
      </w:r>
      <w:r w:rsidR="002D4A31" w:rsidRPr="00224B07">
        <w:rPr>
          <w:rFonts w:ascii="Arial" w:hAnsi="Arial" w:cs="Arial"/>
        </w:rPr>
        <w:t xml:space="preserve"> </w:t>
      </w:r>
      <w:r w:rsidR="00F51E12" w:rsidRPr="00224B07">
        <w:rPr>
          <w:rFonts w:ascii="Arial" w:hAnsi="Arial" w:cs="Arial"/>
        </w:rPr>
        <w:t>H</w:t>
      </w:r>
      <w:r w:rsidRPr="00224B07">
        <w:rPr>
          <w:rFonts w:ascii="Arial" w:hAnsi="Arial" w:cs="Arial"/>
        </w:rPr>
        <w:t xml:space="preserve">arbour </w:t>
      </w:r>
      <w:r w:rsidR="00F51E12" w:rsidRPr="00224B07">
        <w:rPr>
          <w:rFonts w:ascii="Arial" w:hAnsi="Arial" w:cs="Arial"/>
        </w:rPr>
        <w:t>A</w:t>
      </w:r>
      <w:r w:rsidRPr="00224B07">
        <w:rPr>
          <w:rFonts w:ascii="Arial" w:hAnsi="Arial" w:cs="Arial"/>
        </w:rPr>
        <w:t>rm where your walk ends.</w:t>
      </w:r>
      <w:r w:rsidR="002D4A31" w:rsidRPr="00224B07">
        <w:rPr>
          <w:rFonts w:ascii="Arial" w:hAnsi="Arial" w:cs="Arial"/>
        </w:rPr>
        <w:t xml:space="preserve"> </w:t>
      </w:r>
      <w:r w:rsidRPr="00224B07">
        <w:rPr>
          <w:rFonts w:ascii="Arial" w:hAnsi="Arial" w:cs="Arial"/>
        </w:rPr>
        <w:t>The Leas is Folkestone’s unique cliff top promenade.</w:t>
      </w:r>
      <w:r w:rsidR="002D4A31" w:rsidRPr="00224B07">
        <w:rPr>
          <w:rFonts w:ascii="Arial" w:hAnsi="Arial" w:cs="Arial"/>
        </w:rPr>
        <w:t xml:space="preserve"> </w:t>
      </w:r>
      <w:r w:rsidRPr="00224B07">
        <w:rPr>
          <w:rFonts w:ascii="Arial" w:hAnsi="Arial" w:cs="Arial"/>
        </w:rPr>
        <w:t xml:space="preserve">Folkestone’s newly restored </w:t>
      </w:r>
      <w:r w:rsidR="00DE660E" w:rsidRPr="00224B07">
        <w:rPr>
          <w:rFonts w:ascii="Arial" w:hAnsi="Arial" w:cs="Arial"/>
        </w:rPr>
        <w:t xml:space="preserve">Harbour </w:t>
      </w:r>
      <w:r w:rsidR="009A3E6B" w:rsidRPr="00224B07">
        <w:rPr>
          <w:rFonts w:ascii="Arial" w:hAnsi="Arial" w:cs="Arial"/>
        </w:rPr>
        <w:t>A</w:t>
      </w:r>
      <w:r w:rsidR="00DE660E" w:rsidRPr="00224B07">
        <w:rPr>
          <w:rFonts w:ascii="Arial" w:hAnsi="Arial" w:cs="Arial"/>
        </w:rPr>
        <w:t>rm where your walk ends.</w:t>
      </w:r>
      <w:r w:rsidR="006166A7" w:rsidRPr="00224B07">
        <w:rPr>
          <w:rFonts w:ascii="Arial" w:hAnsi="Arial" w:cs="Arial"/>
        </w:rPr>
        <w:br/>
      </w:r>
      <w:r w:rsidR="006166A7" w:rsidRPr="00224B07">
        <w:rPr>
          <w:rFonts w:ascii="Arial" w:hAnsi="Arial" w:cs="Arial"/>
        </w:rPr>
        <w:br/>
      </w:r>
      <w:r w:rsidR="006166A7" w:rsidRPr="00224B07">
        <w:rPr>
          <w:rFonts w:ascii="Arial" w:hAnsi="Arial" w:cs="Arial"/>
          <w:b/>
          <w:bCs/>
        </w:rPr>
        <w:t>Accessibility</w:t>
      </w:r>
    </w:p>
    <w:p w14:paraId="08AA2672" w14:textId="65480F70" w:rsidR="000C5DD8" w:rsidRPr="00224B07" w:rsidRDefault="0071046D" w:rsidP="00886521">
      <w:pPr>
        <w:ind w:left="720"/>
        <w:rPr>
          <w:rFonts w:ascii="Arial" w:hAnsi="Arial" w:cs="Arial"/>
        </w:rPr>
      </w:pPr>
      <w:r w:rsidRPr="00224B07">
        <w:rPr>
          <w:rFonts w:ascii="Arial" w:hAnsi="Arial" w:cs="Arial"/>
        </w:rPr>
        <w:t xml:space="preserve">The Old High Street has some steep gradients and uneven paving, which may pose challenges for wheelchair users. </w:t>
      </w:r>
      <w:r w:rsidR="00405840" w:rsidRPr="00224B07">
        <w:rPr>
          <w:rFonts w:ascii="Arial" w:hAnsi="Arial" w:cs="Arial"/>
        </w:rPr>
        <w:br/>
      </w:r>
    </w:p>
    <w:sectPr w:rsidR="000C5DD8" w:rsidRPr="00224B07">
      <w:headerReference w:type="even" r:id="rId83"/>
      <w:headerReference w:type="default" r:id="rId84"/>
      <w:footerReference w:type="even" r:id="rId85"/>
      <w:footerReference w:type="default" r:id="rId86"/>
      <w:headerReference w:type="first" r:id="rId87"/>
      <w:footerReference w:type="first" r:id="rId88"/>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09D1A3" w14:textId="77777777" w:rsidR="00E43EA3" w:rsidRDefault="00E43EA3" w:rsidP="00B92573">
      <w:r>
        <w:separator/>
      </w:r>
    </w:p>
  </w:endnote>
  <w:endnote w:type="continuationSeparator" w:id="0">
    <w:p w14:paraId="07D478D5" w14:textId="77777777" w:rsidR="00E43EA3" w:rsidRDefault="00E43EA3" w:rsidP="00B9257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383000688"/>
      <w:docPartObj>
        <w:docPartGallery w:val="Page Numbers (Bottom of Page)"/>
        <w:docPartUnique/>
      </w:docPartObj>
    </w:sdtPr>
    <w:sdtEndPr>
      <w:rPr>
        <w:rStyle w:val="PageNumber"/>
      </w:rPr>
    </w:sdtEndPr>
    <w:sdtContent>
      <w:p w14:paraId="1D50890B" w14:textId="42532977" w:rsidR="00B92573" w:rsidRDefault="00B92573" w:rsidP="00B83DAC">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422EED40" w14:textId="77777777" w:rsidR="00B92573" w:rsidRDefault="00B92573" w:rsidP="00B9257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Fonts w:ascii="Arial" w:hAnsi="Arial" w:cs="Arial"/>
      </w:rPr>
      <w:id w:val="1060212537"/>
      <w:docPartObj>
        <w:docPartGallery w:val="Page Numbers (Bottom of Page)"/>
        <w:docPartUnique/>
      </w:docPartObj>
    </w:sdtPr>
    <w:sdtEndPr>
      <w:rPr>
        <w:rStyle w:val="PageNumber"/>
      </w:rPr>
    </w:sdtEndPr>
    <w:sdtContent>
      <w:p w14:paraId="3BCD255F" w14:textId="712D7A5E" w:rsidR="00B92573" w:rsidRPr="00085130" w:rsidRDefault="00B92573" w:rsidP="00B83DAC">
        <w:pPr>
          <w:pStyle w:val="Footer"/>
          <w:framePr w:wrap="none" w:vAnchor="text" w:hAnchor="margin" w:xAlign="right" w:y="1"/>
          <w:rPr>
            <w:rStyle w:val="PageNumber"/>
            <w:rFonts w:ascii="Arial" w:hAnsi="Arial" w:cs="Arial"/>
          </w:rPr>
        </w:pPr>
        <w:r w:rsidRPr="00085130">
          <w:rPr>
            <w:rStyle w:val="PageNumber"/>
            <w:rFonts w:ascii="Arial" w:hAnsi="Arial" w:cs="Arial"/>
          </w:rPr>
          <w:fldChar w:fldCharType="begin"/>
        </w:r>
        <w:r w:rsidRPr="00085130">
          <w:rPr>
            <w:rStyle w:val="PageNumber"/>
            <w:rFonts w:ascii="Arial" w:hAnsi="Arial" w:cs="Arial"/>
          </w:rPr>
          <w:instrText xml:space="preserve"> PAGE </w:instrText>
        </w:r>
        <w:r w:rsidRPr="00085130">
          <w:rPr>
            <w:rStyle w:val="PageNumber"/>
            <w:rFonts w:ascii="Arial" w:hAnsi="Arial" w:cs="Arial"/>
          </w:rPr>
          <w:fldChar w:fldCharType="separate"/>
        </w:r>
        <w:r w:rsidRPr="00085130">
          <w:rPr>
            <w:rStyle w:val="PageNumber"/>
            <w:rFonts w:ascii="Arial" w:hAnsi="Arial" w:cs="Arial"/>
            <w:noProof/>
          </w:rPr>
          <w:t>24</w:t>
        </w:r>
        <w:r w:rsidRPr="00085130">
          <w:rPr>
            <w:rStyle w:val="PageNumber"/>
            <w:rFonts w:ascii="Arial" w:hAnsi="Arial" w:cs="Arial"/>
          </w:rPr>
          <w:fldChar w:fldCharType="end"/>
        </w:r>
      </w:p>
    </w:sdtContent>
  </w:sdt>
  <w:p w14:paraId="4FB3B254" w14:textId="77777777" w:rsidR="00B92573" w:rsidRPr="00085130" w:rsidRDefault="00B92573" w:rsidP="00B92573">
    <w:pPr>
      <w:pStyle w:val="Footer"/>
      <w:ind w:right="360"/>
      <w:rPr>
        <w:rFonts w:ascii="Arial" w:hAnsi="Arial" w:cs="Arial"/>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8500ED" w14:textId="77777777" w:rsidR="00C511DB" w:rsidRDefault="00C511D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2CE667" w14:textId="77777777" w:rsidR="00E43EA3" w:rsidRDefault="00E43EA3" w:rsidP="00B92573">
      <w:r>
        <w:separator/>
      </w:r>
    </w:p>
  </w:footnote>
  <w:footnote w:type="continuationSeparator" w:id="0">
    <w:p w14:paraId="5ACF585A" w14:textId="77777777" w:rsidR="00E43EA3" w:rsidRDefault="00E43EA3" w:rsidP="00B9257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ED5A8A" w14:textId="77777777" w:rsidR="00C511DB" w:rsidRDefault="00C511D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05"/>
      <w:gridCol w:w="3005"/>
      <w:gridCol w:w="3005"/>
    </w:tblGrid>
    <w:tr w:rsidR="001429EA" w14:paraId="30038EF2" w14:textId="77777777" w:rsidTr="00E23DFC">
      <w:trPr>
        <w:trHeight w:val="300"/>
      </w:trPr>
      <w:tc>
        <w:tcPr>
          <w:tcW w:w="3005" w:type="dxa"/>
        </w:tcPr>
        <w:p w14:paraId="342B0E2B" w14:textId="77777777" w:rsidR="001429EA" w:rsidRDefault="001429EA" w:rsidP="001429EA">
          <w:pPr>
            <w:pStyle w:val="Header"/>
            <w:tabs>
              <w:tab w:val="right" w:pos="2789"/>
            </w:tabs>
            <w:ind w:left="-115"/>
          </w:pPr>
          <w:r>
            <w:rPr>
              <w:noProof/>
            </w:rPr>
            <w:drawing>
              <wp:inline distT="0" distB="0" distL="0" distR="0" wp14:anchorId="06C834A4" wp14:editId="499820DD">
                <wp:extent cx="1854304" cy="635889"/>
                <wp:effectExtent l="0" t="0" r="0" b="0"/>
                <wp:docPr id="2014783282" name="Picture 3" descr="Explorekent.org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4783282" name="Picture 3" descr="Explorekent.org logo"/>
                        <pic:cNvPicPr/>
                      </pic:nvPicPr>
                      <pic:blipFill>
                        <a:blip r:embed="rId1">
                          <a:extLst>
                            <a:ext uri="{28A0092B-C50C-407E-A947-70E740481C1C}">
                              <a14:useLocalDpi xmlns:a14="http://schemas.microsoft.com/office/drawing/2010/main" val="0"/>
                            </a:ext>
                          </a:extLst>
                        </a:blip>
                        <a:stretch>
                          <a:fillRect/>
                        </a:stretch>
                      </pic:blipFill>
                      <pic:spPr>
                        <a:xfrm>
                          <a:off x="0" y="0"/>
                          <a:ext cx="1934304" cy="663323"/>
                        </a:xfrm>
                        <a:prstGeom prst="rect">
                          <a:avLst/>
                        </a:prstGeom>
                      </pic:spPr>
                    </pic:pic>
                  </a:graphicData>
                </a:graphic>
              </wp:inline>
            </w:drawing>
          </w:r>
          <w:r>
            <w:tab/>
          </w:r>
        </w:p>
      </w:tc>
      <w:tc>
        <w:tcPr>
          <w:tcW w:w="3005" w:type="dxa"/>
        </w:tcPr>
        <w:p w14:paraId="72CB45CF" w14:textId="77777777" w:rsidR="001429EA" w:rsidRDefault="001429EA" w:rsidP="001429EA">
          <w:pPr>
            <w:pStyle w:val="Header"/>
            <w:jc w:val="center"/>
          </w:pPr>
          <w:r>
            <w:rPr>
              <w:noProof/>
            </w:rPr>
            <w:drawing>
              <wp:inline distT="0" distB="0" distL="0" distR="0" wp14:anchorId="6C319B58" wp14:editId="46216FBC">
                <wp:extent cx="2072510" cy="1004570"/>
                <wp:effectExtent l="0" t="0" r="0" b="0"/>
                <wp:docPr id="191828532" name="Picture 2" descr="King CHarles III Engload COast Path National Trail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828532" name="Picture 2" descr="King CHarles III Engload COast Path National Trail logo"/>
                        <pic:cNvPicPr/>
                      </pic:nvPicPr>
                      <pic:blipFill>
                        <a:blip r:embed="rId2"/>
                        <a:stretch>
                          <a:fillRect/>
                        </a:stretch>
                      </pic:blipFill>
                      <pic:spPr>
                        <a:xfrm>
                          <a:off x="0" y="0"/>
                          <a:ext cx="2249972" cy="1090588"/>
                        </a:xfrm>
                        <a:prstGeom prst="rect">
                          <a:avLst/>
                        </a:prstGeom>
                      </pic:spPr>
                    </pic:pic>
                  </a:graphicData>
                </a:graphic>
              </wp:inline>
            </w:drawing>
          </w:r>
        </w:p>
      </w:tc>
      <w:tc>
        <w:tcPr>
          <w:tcW w:w="3005" w:type="dxa"/>
        </w:tcPr>
        <w:p w14:paraId="7B420D42" w14:textId="77777777" w:rsidR="001429EA" w:rsidRDefault="001429EA" w:rsidP="001429EA">
          <w:pPr>
            <w:pStyle w:val="Header"/>
            <w:ind w:right="-115"/>
            <w:jc w:val="right"/>
          </w:pPr>
        </w:p>
      </w:tc>
    </w:tr>
  </w:tbl>
  <w:p w14:paraId="406EFA2E" w14:textId="77777777" w:rsidR="001429EA" w:rsidRDefault="001429E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6C42D8" w14:textId="77777777" w:rsidR="00C511DB" w:rsidRDefault="00C511D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A245F5"/>
    <w:multiLevelType w:val="multilevel"/>
    <w:tmpl w:val="F3161B4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9CA38B9"/>
    <w:multiLevelType w:val="multilevel"/>
    <w:tmpl w:val="7C38E74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0B7B274D"/>
    <w:multiLevelType w:val="hybridMultilevel"/>
    <w:tmpl w:val="EB2CBDA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DB20933"/>
    <w:multiLevelType w:val="multilevel"/>
    <w:tmpl w:val="548859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4C57E0E"/>
    <w:multiLevelType w:val="multilevel"/>
    <w:tmpl w:val="803886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7C7577F"/>
    <w:multiLevelType w:val="multilevel"/>
    <w:tmpl w:val="F3A8FA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E22415B"/>
    <w:multiLevelType w:val="multilevel"/>
    <w:tmpl w:val="1AD49CA2"/>
    <w:lvl w:ilvl="0">
      <w:start w:val="1"/>
      <w:numFmt w:val="bullet"/>
      <w:lvlText w:val=""/>
      <w:lvlJc w:val="left"/>
      <w:pPr>
        <w:tabs>
          <w:tab w:val="num" w:pos="2160"/>
        </w:tabs>
        <w:ind w:left="2160" w:hanging="360"/>
      </w:pPr>
      <w:rPr>
        <w:rFonts w:ascii="Symbol" w:hAnsi="Symbol" w:hint="default"/>
        <w:sz w:val="20"/>
      </w:rPr>
    </w:lvl>
    <w:lvl w:ilvl="1" w:tentative="1">
      <w:start w:val="1"/>
      <w:numFmt w:val="bullet"/>
      <w:lvlText w:val=""/>
      <w:lvlJc w:val="left"/>
      <w:pPr>
        <w:tabs>
          <w:tab w:val="num" w:pos="2880"/>
        </w:tabs>
        <w:ind w:left="2880" w:hanging="360"/>
      </w:pPr>
      <w:rPr>
        <w:rFonts w:ascii="Symbol" w:hAnsi="Symbol" w:hint="default"/>
        <w:sz w:val="20"/>
      </w:rPr>
    </w:lvl>
    <w:lvl w:ilvl="2" w:tentative="1">
      <w:start w:val="1"/>
      <w:numFmt w:val="bullet"/>
      <w:lvlText w:val=""/>
      <w:lvlJc w:val="left"/>
      <w:pPr>
        <w:tabs>
          <w:tab w:val="num" w:pos="3600"/>
        </w:tabs>
        <w:ind w:left="3600" w:hanging="360"/>
      </w:pPr>
      <w:rPr>
        <w:rFonts w:ascii="Symbol" w:hAnsi="Symbol" w:hint="default"/>
        <w:sz w:val="20"/>
      </w:rPr>
    </w:lvl>
    <w:lvl w:ilvl="3" w:tentative="1">
      <w:start w:val="1"/>
      <w:numFmt w:val="bullet"/>
      <w:lvlText w:val=""/>
      <w:lvlJc w:val="left"/>
      <w:pPr>
        <w:tabs>
          <w:tab w:val="num" w:pos="4320"/>
        </w:tabs>
        <w:ind w:left="4320" w:hanging="360"/>
      </w:pPr>
      <w:rPr>
        <w:rFonts w:ascii="Symbol" w:hAnsi="Symbol" w:hint="default"/>
        <w:sz w:val="20"/>
      </w:rPr>
    </w:lvl>
    <w:lvl w:ilvl="4" w:tentative="1">
      <w:start w:val="1"/>
      <w:numFmt w:val="bullet"/>
      <w:lvlText w:val=""/>
      <w:lvlJc w:val="left"/>
      <w:pPr>
        <w:tabs>
          <w:tab w:val="num" w:pos="5040"/>
        </w:tabs>
        <w:ind w:left="5040" w:hanging="360"/>
      </w:pPr>
      <w:rPr>
        <w:rFonts w:ascii="Symbol" w:hAnsi="Symbol" w:hint="default"/>
        <w:sz w:val="20"/>
      </w:rPr>
    </w:lvl>
    <w:lvl w:ilvl="5" w:tentative="1">
      <w:start w:val="1"/>
      <w:numFmt w:val="bullet"/>
      <w:lvlText w:val=""/>
      <w:lvlJc w:val="left"/>
      <w:pPr>
        <w:tabs>
          <w:tab w:val="num" w:pos="5760"/>
        </w:tabs>
        <w:ind w:left="5760" w:hanging="360"/>
      </w:pPr>
      <w:rPr>
        <w:rFonts w:ascii="Symbol" w:hAnsi="Symbol" w:hint="default"/>
        <w:sz w:val="20"/>
      </w:rPr>
    </w:lvl>
    <w:lvl w:ilvl="6" w:tentative="1">
      <w:start w:val="1"/>
      <w:numFmt w:val="bullet"/>
      <w:lvlText w:val=""/>
      <w:lvlJc w:val="left"/>
      <w:pPr>
        <w:tabs>
          <w:tab w:val="num" w:pos="6480"/>
        </w:tabs>
        <w:ind w:left="6480" w:hanging="360"/>
      </w:pPr>
      <w:rPr>
        <w:rFonts w:ascii="Symbol" w:hAnsi="Symbol" w:hint="default"/>
        <w:sz w:val="20"/>
      </w:rPr>
    </w:lvl>
    <w:lvl w:ilvl="7" w:tentative="1">
      <w:start w:val="1"/>
      <w:numFmt w:val="bullet"/>
      <w:lvlText w:val=""/>
      <w:lvlJc w:val="left"/>
      <w:pPr>
        <w:tabs>
          <w:tab w:val="num" w:pos="7200"/>
        </w:tabs>
        <w:ind w:left="7200" w:hanging="360"/>
      </w:pPr>
      <w:rPr>
        <w:rFonts w:ascii="Symbol" w:hAnsi="Symbol" w:hint="default"/>
        <w:sz w:val="20"/>
      </w:rPr>
    </w:lvl>
    <w:lvl w:ilvl="8" w:tentative="1">
      <w:start w:val="1"/>
      <w:numFmt w:val="bullet"/>
      <w:lvlText w:val=""/>
      <w:lvlJc w:val="left"/>
      <w:pPr>
        <w:tabs>
          <w:tab w:val="num" w:pos="7920"/>
        </w:tabs>
        <w:ind w:left="7920" w:hanging="360"/>
      </w:pPr>
      <w:rPr>
        <w:rFonts w:ascii="Symbol" w:hAnsi="Symbol" w:hint="default"/>
        <w:sz w:val="20"/>
      </w:rPr>
    </w:lvl>
  </w:abstractNum>
  <w:abstractNum w:abstractNumId="7" w15:restartNumberingAfterBreak="0">
    <w:nsid w:val="2481304D"/>
    <w:multiLevelType w:val="hybridMultilevel"/>
    <w:tmpl w:val="6D5E2152"/>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8" w15:restartNumberingAfterBreak="0">
    <w:nsid w:val="29641831"/>
    <w:multiLevelType w:val="hybridMultilevel"/>
    <w:tmpl w:val="77C4275E"/>
    <w:lvl w:ilvl="0" w:tplc="EEF00B3A">
      <w:numFmt w:val="bullet"/>
      <w:lvlText w:val="•"/>
      <w:lvlJc w:val="left"/>
      <w:pPr>
        <w:ind w:left="1080" w:hanging="720"/>
      </w:pPr>
      <w:rPr>
        <w:rFonts w:ascii="Aptos" w:eastAsiaTheme="minorHAnsi"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DC35A95"/>
    <w:multiLevelType w:val="hybridMultilevel"/>
    <w:tmpl w:val="B51EB47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4776A35"/>
    <w:multiLevelType w:val="hybridMultilevel"/>
    <w:tmpl w:val="644E86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9A411CA"/>
    <w:multiLevelType w:val="multilevel"/>
    <w:tmpl w:val="2966A3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F94452B"/>
    <w:multiLevelType w:val="hybridMultilevel"/>
    <w:tmpl w:val="A5BE13F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3" w15:restartNumberingAfterBreak="0">
    <w:nsid w:val="409710C1"/>
    <w:multiLevelType w:val="hybridMultilevel"/>
    <w:tmpl w:val="8EF4B22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4152C47"/>
    <w:multiLevelType w:val="multilevel"/>
    <w:tmpl w:val="AC2EF0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8971B1B"/>
    <w:multiLevelType w:val="multilevel"/>
    <w:tmpl w:val="1C400B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96F4D7B"/>
    <w:multiLevelType w:val="hybridMultilevel"/>
    <w:tmpl w:val="6462820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A937026"/>
    <w:multiLevelType w:val="multilevel"/>
    <w:tmpl w:val="61E8945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EDB36FA"/>
    <w:multiLevelType w:val="multilevel"/>
    <w:tmpl w:val="21D0AE9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60945966"/>
    <w:multiLevelType w:val="hybridMultilevel"/>
    <w:tmpl w:val="E4E4A47E"/>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63BB5537"/>
    <w:multiLevelType w:val="hybridMultilevel"/>
    <w:tmpl w:val="D0109A8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D0A71C4"/>
    <w:multiLevelType w:val="multilevel"/>
    <w:tmpl w:val="51AA5EB0"/>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1187F1D"/>
    <w:multiLevelType w:val="multilevel"/>
    <w:tmpl w:val="83389E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71661767"/>
    <w:multiLevelType w:val="multilevel"/>
    <w:tmpl w:val="51AA5EB0"/>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7CD07AE4"/>
    <w:multiLevelType w:val="multilevel"/>
    <w:tmpl w:val="B8D682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446463809">
    <w:abstractNumId w:val="0"/>
  </w:num>
  <w:num w:numId="2" w16cid:durableId="528299086">
    <w:abstractNumId w:val="22"/>
  </w:num>
  <w:num w:numId="3" w16cid:durableId="33309110">
    <w:abstractNumId w:val="15"/>
  </w:num>
  <w:num w:numId="4" w16cid:durableId="487745899">
    <w:abstractNumId w:val="4"/>
  </w:num>
  <w:num w:numId="5" w16cid:durableId="2127893637">
    <w:abstractNumId w:val="3"/>
  </w:num>
  <w:num w:numId="6" w16cid:durableId="1895584514">
    <w:abstractNumId w:val="23"/>
  </w:num>
  <w:num w:numId="7" w16cid:durableId="1263488538">
    <w:abstractNumId w:val="11"/>
  </w:num>
  <w:num w:numId="8" w16cid:durableId="30541050">
    <w:abstractNumId w:val="1"/>
  </w:num>
  <w:num w:numId="9" w16cid:durableId="662509530">
    <w:abstractNumId w:val="14"/>
  </w:num>
  <w:num w:numId="10" w16cid:durableId="1892230624">
    <w:abstractNumId w:val="5"/>
  </w:num>
  <w:num w:numId="11" w16cid:durableId="432241107">
    <w:abstractNumId w:val="21"/>
  </w:num>
  <w:num w:numId="12" w16cid:durableId="1555114443">
    <w:abstractNumId w:val="24"/>
  </w:num>
  <w:num w:numId="13" w16cid:durableId="1642072135">
    <w:abstractNumId w:val="13"/>
  </w:num>
  <w:num w:numId="14" w16cid:durableId="550003122">
    <w:abstractNumId w:val="10"/>
  </w:num>
  <w:num w:numId="15" w16cid:durableId="520558086">
    <w:abstractNumId w:val="8"/>
  </w:num>
  <w:num w:numId="16" w16cid:durableId="178275790">
    <w:abstractNumId w:val="9"/>
  </w:num>
  <w:num w:numId="17" w16cid:durableId="2089962348">
    <w:abstractNumId w:val="7"/>
  </w:num>
  <w:num w:numId="18" w16cid:durableId="1341810849">
    <w:abstractNumId w:val="6"/>
  </w:num>
  <w:num w:numId="19" w16cid:durableId="841894777">
    <w:abstractNumId w:val="18"/>
  </w:num>
  <w:num w:numId="20" w16cid:durableId="1193566713">
    <w:abstractNumId w:val="16"/>
  </w:num>
  <w:num w:numId="21" w16cid:durableId="648940854">
    <w:abstractNumId w:val="17"/>
  </w:num>
  <w:num w:numId="22" w16cid:durableId="1225484485">
    <w:abstractNumId w:val="2"/>
  </w:num>
  <w:num w:numId="23" w16cid:durableId="1440950980">
    <w:abstractNumId w:val="20"/>
  </w:num>
  <w:num w:numId="24" w16cid:durableId="712459951">
    <w:abstractNumId w:val="19"/>
  </w:num>
  <w:num w:numId="25" w16cid:durableId="373510110">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C3E68"/>
    <w:rsid w:val="0000585D"/>
    <w:rsid w:val="000105A1"/>
    <w:rsid w:val="00020C03"/>
    <w:rsid w:val="00021450"/>
    <w:rsid w:val="00021EC3"/>
    <w:rsid w:val="0002218F"/>
    <w:rsid w:val="000265F3"/>
    <w:rsid w:val="00042025"/>
    <w:rsid w:val="00047C9A"/>
    <w:rsid w:val="0005296F"/>
    <w:rsid w:val="00057A59"/>
    <w:rsid w:val="000645E4"/>
    <w:rsid w:val="0007016C"/>
    <w:rsid w:val="000718C9"/>
    <w:rsid w:val="00083308"/>
    <w:rsid w:val="00083A12"/>
    <w:rsid w:val="00085130"/>
    <w:rsid w:val="00085A1B"/>
    <w:rsid w:val="000A3E49"/>
    <w:rsid w:val="000B0777"/>
    <w:rsid w:val="000B6F64"/>
    <w:rsid w:val="000C1D28"/>
    <w:rsid w:val="000C5DD8"/>
    <w:rsid w:val="000D4113"/>
    <w:rsid w:val="000D5D54"/>
    <w:rsid w:val="000D6292"/>
    <w:rsid w:val="000E41AC"/>
    <w:rsid w:val="000E566A"/>
    <w:rsid w:val="000E63E0"/>
    <w:rsid w:val="000E675A"/>
    <w:rsid w:val="000E6E70"/>
    <w:rsid w:val="000E7814"/>
    <w:rsid w:val="000F1F8A"/>
    <w:rsid w:val="000F73C2"/>
    <w:rsid w:val="001010FF"/>
    <w:rsid w:val="00101408"/>
    <w:rsid w:val="00106099"/>
    <w:rsid w:val="00121892"/>
    <w:rsid w:val="00123180"/>
    <w:rsid w:val="001233B1"/>
    <w:rsid w:val="0012483E"/>
    <w:rsid w:val="001253D7"/>
    <w:rsid w:val="0014265F"/>
    <w:rsid w:val="001429EA"/>
    <w:rsid w:val="00143B18"/>
    <w:rsid w:val="00151480"/>
    <w:rsid w:val="001611E2"/>
    <w:rsid w:val="00165167"/>
    <w:rsid w:val="00165D0F"/>
    <w:rsid w:val="00166436"/>
    <w:rsid w:val="00166C0E"/>
    <w:rsid w:val="001717CE"/>
    <w:rsid w:val="00173B44"/>
    <w:rsid w:val="00173F6D"/>
    <w:rsid w:val="001802F8"/>
    <w:rsid w:val="00182096"/>
    <w:rsid w:val="00190CB8"/>
    <w:rsid w:val="00194DA1"/>
    <w:rsid w:val="001A4847"/>
    <w:rsid w:val="001B4942"/>
    <w:rsid w:val="001B60C4"/>
    <w:rsid w:val="001C0289"/>
    <w:rsid w:val="001D0E42"/>
    <w:rsid w:val="001D1F6B"/>
    <w:rsid w:val="001D6C97"/>
    <w:rsid w:val="001E2C08"/>
    <w:rsid w:val="001F426A"/>
    <w:rsid w:val="001F5096"/>
    <w:rsid w:val="001F6437"/>
    <w:rsid w:val="001F7863"/>
    <w:rsid w:val="00203387"/>
    <w:rsid w:val="00206048"/>
    <w:rsid w:val="00207825"/>
    <w:rsid w:val="002107DB"/>
    <w:rsid w:val="00214D05"/>
    <w:rsid w:val="00215CFF"/>
    <w:rsid w:val="0021606D"/>
    <w:rsid w:val="00216CF6"/>
    <w:rsid w:val="002200AB"/>
    <w:rsid w:val="00222AF0"/>
    <w:rsid w:val="00224B07"/>
    <w:rsid w:val="002274E5"/>
    <w:rsid w:val="00245E4B"/>
    <w:rsid w:val="00246D62"/>
    <w:rsid w:val="00252286"/>
    <w:rsid w:val="00254280"/>
    <w:rsid w:val="002614B7"/>
    <w:rsid w:val="002625B6"/>
    <w:rsid w:val="00266713"/>
    <w:rsid w:val="00267E26"/>
    <w:rsid w:val="0027618B"/>
    <w:rsid w:val="0028164E"/>
    <w:rsid w:val="00282116"/>
    <w:rsid w:val="00282334"/>
    <w:rsid w:val="0028250C"/>
    <w:rsid w:val="00284A37"/>
    <w:rsid w:val="00287638"/>
    <w:rsid w:val="00290AB7"/>
    <w:rsid w:val="00295517"/>
    <w:rsid w:val="002A19BF"/>
    <w:rsid w:val="002A412C"/>
    <w:rsid w:val="002A4A98"/>
    <w:rsid w:val="002A5BF4"/>
    <w:rsid w:val="002B1CEA"/>
    <w:rsid w:val="002B48A9"/>
    <w:rsid w:val="002C0FD9"/>
    <w:rsid w:val="002C482E"/>
    <w:rsid w:val="002D147E"/>
    <w:rsid w:val="002D281C"/>
    <w:rsid w:val="002D4A31"/>
    <w:rsid w:val="002F15D4"/>
    <w:rsid w:val="002F3266"/>
    <w:rsid w:val="002F3A6A"/>
    <w:rsid w:val="002F4718"/>
    <w:rsid w:val="002F4DAF"/>
    <w:rsid w:val="002F5256"/>
    <w:rsid w:val="002F6439"/>
    <w:rsid w:val="003002B7"/>
    <w:rsid w:val="0030047B"/>
    <w:rsid w:val="003015A3"/>
    <w:rsid w:val="00306149"/>
    <w:rsid w:val="00306616"/>
    <w:rsid w:val="00312E03"/>
    <w:rsid w:val="0031399E"/>
    <w:rsid w:val="00320C53"/>
    <w:rsid w:val="0033469F"/>
    <w:rsid w:val="00337577"/>
    <w:rsid w:val="00337909"/>
    <w:rsid w:val="00346D38"/>
    <w:rsid w:val="00347197"/>
    <w:rsid w:val="00347631"/>
    <w:rsid w:val="00347FD4"/>
    <w:rsid w:val="003533EC"/>
    <w:rsid w:val="00370DDE"/>
    <w:rsid w:val="00371229"/>
    <w:rsid w:val="00373702"/>
    <w:rsid w:val="00376275"/>
    <w:rsid w:val="00386A9A"/>
    <w:rsid w:val="00391D6C"/>
    <w:rsid w:val="003A2EE3"/>
    <w:rsid w:val="003A6569"/>
    <w:rsid w:val="003A7F22"/>
    <w:rsid w:val="003B5BAA"/>
    <w:rsid w:val="003B6BAF"/>
    <w:rsid w:val="003C446F"/>
    <w:rsid w:val="003D0937"/>
    <w:rsid w:val="003D1A9E"/>
    <w:rsid w:val="003E2057"/>
    <w:rsid w:val="003E5D4C"/>
    <w:rsid w:val="003F0569"/>
    <w:rsid w:val="003F09C5"/>
    <w:rsid w:val="00400CB2"/>
    <w:rsid w:val="0040125A"/>
    <w:rsid w:val="0040387E"/>
    <w:rsid w:val="00405840"/>
    <w:rsid w:val="0041205C"/>
    <w:rsid w:val="00413A16"/>
    <w:rsid w:val="004273F8"/>
    <w:rsid w:val="0042776D"/>
    <w:rsid w:val="004331AD"/>
    <w:rsid w:val="00437B69"/>
    <w:rsid w:val="0044053D"/>
    <w:rsid w:val="00445EAE"/>
    <w:rsid w:val="004462EC"/>
    <w:rsid w:val="004474D2"/>
    <w:rsid w:val="00451282"/>
    <w:rsid w:val="0045143B"/>
    <w:rsid w:val="00466B8A"/>
    <w:rsid w:val="00475EDC"/>
    <w:rsid w:val="0047761C"/>
    <w:rsid w:val="004800A1"/>
    <w:rsid w:val="0048167F"/>
    <w:rsid w:val="00483329"/>
    <w:rsid w:val="00487278"/>
    <w:rsid w:val="0049183D"/>
    <w:rsid w:val="004928CD"/>
    <w:rsid w:val="004959E4"/>
    <w:rsid w:val="004B0A79"/>
    <w:rsid w:val="004B1214"/>
    <w:rsid w:val="004B25CA"/>
    <w:rsid w:val="004B2680"/>
    <w:rsid w:val="004C1778"/>
    <w:rsid w:val="004D16E9"/>
    <w:rsid w:val="004E3DD5"/>
    <w:rsid w:val="004E5102"/>
    <w:rsid w:val="004F0C1A"/>
    <w:rsid w:val="004F549F"/>
    <w:rsid w:val="0050112E"/>
    <w:rsid w:val="00504D09"/>
    <w:rsid w:val="005050BC"/>
    <w:rsid w:val="00515F2F"/>
    <w:rsid w:val="005161A9"/>
    <w:rsid w:val="00516BD6"/>
    <w:rsid w:val="00520AEE"/>
    <w:rsid w:val="00522C59"/>
    <w:rsid w:val="005254D2"/>
    <w:rsid w:val="00527D4E"/>
    <w:rsid w:val="005444F6"/>
    <w:rsid w:val="00545588"/>
    <w:rsid w:val="00555D62"/>
    <w:rsid w:val="005578E5"/>
    <w:rsid w:val="00560A06"/>
    <w:rsid w:val="00572AA1"/>
    <w:rsid w:val="00572EDE"/>
    <w:rsid w:val="00586EFC"/>
    <w:rsid w:val="00591E57"/>
    <w:rsid w:val="005940B3"/>
    <w:rsid w:val="00595CD3"/>
    <w:rsid w:val="005A0549"/>
    <w:rsid w:val="005B0B51"/>
    <w:rsid w:val="005B197F"/>
    <w:rsid w:val="005B3716"/>
    <w:rsid w:val="005B50E0"/>
    <w:rsid w:val="005B5460"/>
    <w:rsid w:val="005B765E"/>
    <w:rsid w:val="005D0AB6"/>
    <w:rsid w:val="005D56A8"/>
    <w:rsid w:val="005D7605"/>
    <w:rsid w:val="005E0E7C"/>
    <w:rsid w:val="005E199E"/>
    <w:rsid w:val="005F5DAF"/>
    <w:rsid w:val="005F6B3C"/>
    <w:rsid w:val="005F7948"/>
    <w:rsid w:val="00602254"/>
    <w:rsid w:val="00604CD1"/>
    <w:rsid w:val="006077EB"/>
    <w:rsid w:val="00614F9E"/>
    <w:rsid w:val="006166A7"/>
    <w:rsid w:val="0062084A"/>
    <w:rsid w:val="0062767E"/>
    <w:rsid w:val="00634610"/>
    <w:rsid w:val="006415A7"/>
    <w:rsid w:val="00642E35"/>
    <w:rsid w:val="00647511"/>
    <w:rsid w:val="00652054"/>
    <w:rsid w:val="00665DBA"/>
    <w:rsid w:val="00670307"/>
    <w:rsid w:val="00676454"/>
    <w:rsid w:val="00677551"/>
    <w:rsid w:val="00681BB9"/>
    <w:rsid w:val="0069030F"/>
    <w:rsid w:val="00692E93"/>
    <w:rsid w:val="00693FA6"/>
    <w:rsid w:val="006A6141"/>
    <w:rsid w:val="006A7372"/>
    <w:rsid w:val="006B2BD0"/>
    <w:rsid w:val="006B2C6F"/>
    <w:rsid w:val="006C631C"/>
    <w:rsid w:val="006C6D70"/>
    <w:rsid w:val="006D053C"/>
    <w:rsid w:val="006D254B"/>
    <w:rsid w:val="006D3787"/>
    <w:rsid w:val="006E0A7A"/>
    <w:rsid w:val="006E1D2C"/>
    <w:rsid w:val="006E2614"/>
    <w:rsid w:val="006E689E"/>
    <w:rsid w:val="006F0A33"/>
    <w:rsid w:val="006F5172"/>
    <w:rsid w:val="006F74E9"/>
    <w:rsid w:val="00700868"/>
    <w:rsid w:val="00700A80"/>
    <w:rsid w:val="0071046D"/>
    <w:rsid w:val="007142AD"/>
    <w:rsid w:val="007167F9"/>
    <w:rsid w:val="00724648"/>
    <w:rsid w:val="007250C1"/>
    <w:rsid w:val="00725E1F"/>
    <w:rsid w:val="007301E2"/>
    <w:rsid w:val="00733119"/>
    <w:rsid w:val="007360D6"/>
    <w:rsid w:val="00736910"/>
    <w:rsid w:val="00743496"/>
    <w:rsid w:val="00743E8F"/>
    <w:rsid w:val="007475D9"/>
    <w:rsid w:val="00760777"/>
    <w:rsid w:val="007608E5"/>
    <w:rsid w:val="00762204"/>
    <w:rsid w:val="00772136"/>
    <w:rsid w:val="0077386D"/>
    <w:rsid w:val="00775AEF"/>
    <w:rsid w:val="007806FA"/>
    <w:rsid w:val="007816B0"/>
    <w:rsid w:val="00787433"/>
    <w:rsid w:val="007934FC"/>
    <w:rsid w:val="007945BA"/>
    <w:rsid w:val="007972F7"/>
    <w:rsid w:val="007A0478"/>
    <w:rsid w:val="007A1FE4"/>
    <w:rsid w:val="007A6539"/>
    <w:rsid w:val="007A75C8"/>
    <w:rsid w:val="007B0BF1"/>
    <w:rsid w:val="007B21B1"/>
    <w:rsid w:val="007B526E"/>
    <w:rsid w:val="007C7A16"/>
    <w:rsid w:val="007D384F"/>
    <w:rsid w:val="007D5BE6"/>
    <w:rsid w:val="007E55D7"/>
    <w:rsid w:val="007E58AB"/>
    <w:rsid w:val="007E5D04"/>
    <w:rsid w:val="00804398"/>
    <w:rsid w:val="00810714"/>
    <w:rsid w:val="008161DC"/>
    <w:rsid w:val="00817C9D"/>
    <w:rsid w:val="008226E4"/>
    <w:rsid w:val="00825EC0"/>
    <w:rsid w:val="00826735"/>
    <w:rsid w:val="008357F2"/>
    <w:rsid w:val="008373EC"/>
    <w:rsid w:val="00841324"/>
    <w:rsid w:val="00853EA0"/>
    <w:rsid w:val="00855485"/>
    <w:rsid w:val="008557F3"/>
    <w:rsid w:val="00856E82"/>
    <w:rsid w:val="00857BCB"/>
    <w:rsid w:val="0087070D"/>
    <w:rsid w:val="00874412"/>
    <w:rsid w:val="008767A5"/>
    <w:rsid w:val="008806C1"/>
    <w:rsid w:val="00886521"/>
    <w:rsid w:val="008A1CA1"/>
    <w:rsid w:val="008A22D1"/>
    <w:rsid w:val="008A4E45"/>
    <w:rsid w:val="008A4E98"/>
    <w:rsid w:val="008A7EF3"/>
    <w:rsid w:val="008B31D4"/>
    <w:rsid w:val="008B760B"/>
    <w:rsid w:val="008C21B6"/>
    <w:rsid w:val="008C2329"/>
    <w:rsid w:val="008D4823"/>
    <w:rsid w:val="008D69D4"/>
    <w:rsid w:val="008E2E64"/>
    <w:rsid w:val="008E5853"/>
    <w:rsid w:val="008F00A7"/>
    <w:rsid w:val="008F0593"/>
    <w:rsid w:val="00902D4B"/>
    <w:rsid w:val="00904B27"/>
    <w:rsid w:val="00906783"/>
    <w:rsid w:val="00911571"/>
    <w:rsid w:val="00917718"/>
    <w:rsid w:val="00920360"/>
    <w:rsid w:val="009252A6"/>
    <w:rsid w:val="00926E2B"/>
    <w:rsid w:val="00931246"/>
    <w:rsid w:val="009346E9"/>
    <w:rsid w:val="00934D81"/>
    <w:rsid w:val="00937332"/>
    <w:rsid w:val="00940391"/>
    <w:rsid w:val="00941139"/>
    <w:rsid w:val="00942FC4"/>
    <w:rsid w:val="0094550F"/>
    <w:rsid w:val="00947F5F"/>
    <w:rsid w:val="00952C72"/>
    <w:rsid w:val="00952F10"/>
    <w:rsid w:val="009532FA"/>
    <w:rsid w:val="00954657"/>
    <w:rsid w:val="00954E6B"/>
    <w:rsid w:val="009552F7"/>
    <w:rsid w:val="00956925"/>
    <w:rsid w:val="009569DC"/>
    <w:rsid w:val="009609B8"/>
    <w:rsid w:val="009629C4"/>
    <w:rsid w:val="00964440"/>
    <w:rsid w:val="00966F69"/>
    <w:rsid w:val="009674D8"/>
    <w:rsid w:val="009715A6"/>
    <w:rsid w:val="00972718"/>
    <w:rsid w:val="00981055"/>
    <w:rsid w:val="00984AC9"/>
    <w:rsid w:val="0099653A"/>
    <w:rsid w:val="009979B9"/>
    <w:rsid w:val="009A064E"/>
    <w:rsid w:val="009A3E6B"/>
    <w:rsid w:val="009A732B"/>
    <w:rsid w:val="009B54E5"/>
    <w:rsid w:val="009C6617"/>
    <w:rsid w:val="009D5731"/>
    <w:rsid w:val="009E0A2C"/>
    <w:rsid w:val="009E104B"/>
    <w:rsid w:val="009F7BF5"/>
    <w:rsid w:val="00A04F9C"/>
    <w:rsid w:val="00A06F7D"/>
    <w:rsid w:val="00A12636"/>
    <w:rsid w:val="00A153A0"/>
    <w:rsid w:val="00A22314"/>
    <w:rsid w:val="00A25497"/>
    <w:rsid w:val="00A2578D"/>
    <w:rsid w:val="00A30F47"/>
    <w:rsid w:val="00A32F3E"/>
    <w:rsid w:val="00A37B6F"/>
    <w:rsid w:val="00A4318A"/>
    <w:rsid w:val="00A61CE6"/>
    <w:rsid w:val="00A630DD"/>
    <w:rsid w:val="00A6504A"/>
    <w:rsid w:val="00A8208C"/>
    <w:rsid w:val="00A86315"/>
    <w:rsid w:val="00A9071D"/>
    <w:rsid w:val="00A91A66"/>
    <w:rsid w:val="00A93C99"/>
    <w:rsid w:val="00AA2383"/>
    <w:rsid w:val="00AA2D7E"/>
    <w:rsid w:val="00AA7ED2"/>
    <w:rsid w:val="00AB5A92"/>
    <w:rsid w:val="00AC0545"/>
    <w:rsid w:val="00AC4B91"/>
    <w:rsid w:val="00AD29AD"/>
    <w:rsid w:val="00AD3FBC"/>
    <w:rsid w:val="00AD49DE"/>
    <w:rsid w:val="00AE14FB"/>
    <w:rsid w:val="00AE27C3"/>
    <w:rsid w:val="00AE4BB2"/>
    <w:rsid w:val="00AF028D"/>
    <w:rsid w:val="00AF4D14"/>
    <w:rsid w:val="00B01556"/>
    <w:rsid w:val="00B02ECD"/>
    <w:rsid w:val="00B038E4"/>
    <w:rsid w:val="00B067CC"/>
    <w:rsid w:val="00B06F2B"/>
    <w:rsid w:val="00B108DF"/>
    <w:rsid w:val="00B134FE"/>
    <w:rsid w:val="00B147E5"/>
    <w:rsid w:val="00B15801"/>
    <w:rsid w:val="00B166C5"/>
    <w:rsid w:val="00B2487C"/>
    <w:rsid w:val="00B310A9"/>
    <w:rsid w:val="00B3223C"/>
    <w:rsid w:val="00B33078"/>
    <w:rsid w:val="00B42D4E"/>
    <w:rsid w:val="00B47DDC"/>
    <w:rsid w:val="00B5384A"/>
    <w:rsid w:val="00B5717D"/>
    <w:rsid w:val="00B57253"/>
    <w:rsid w:val="00B641D6"/>
    <w:rsid w:val="00B64D7A"/>
    <w:rsid w:val="00B65A43"/>
    <w:rsid w:val="00B6608F"/>
    <w:rsid w:val="00B766BE"/>
    <w:rsid w:val="00B830B8"/>
    <w:rsid w:val="00B847F1"/>
    <w:rsid w:val="00B85221"/>
    <w:rsid w:val="00B90F0E"/>
    <w:rsid w:val="00B92573"/>
    <w:rsid w:val="00B92676"/>
    <w:rsid w:val="00B94768"/>
    <w:rsid w:val="00BA3B30"/>
    <w:rsid w:val="00BA64B6"/>
    <w:rsid w:val="00BC30C0"/>
    <w:rsid w:val="00BD0B31"/>
    <w:rsid w:val="00BD1C68"/>
    <w:rsid w:val="00BE040F"/>
    <w:rsid w:val="00BE0601"/>
    <w:rsid w:val="00BE3032"/>
    <w:rsid w:val="00BE791A"/>
    <w:rsid w:val="00BF036B"/>
    <w:rsid w:val="00BF53D4"/>
    <w:rsid w:val="00BF5B8F"/>
    <w:rsid w:val="00C0436B"/>
    <w:rsid w:val="00C11E01"/>
    <w:rsid w:val="00C13163"/>
    <w:rsid w:val="00C13803"/>
    <w:rsid w:val="00C138C2"/>
    <w:rsid w:val="00C13E73"/>
    <w:rsid w:val="00C14332"/>
    <w:rsid w:val="00C25A5C"/>
    <w:rsid w:val="00C26363"/>
    <w:rsid w:val="00C335D0"/>
    <w:rsid w:val="00C33842"/>
    <w:rsid w:val="00C41049"/>
    <w:rsid w:val="00C41477"/>
    <w:rsid w:val="00C41DF8"/>
    <w:rsid w:val="00C4215C"/>
    <w:rsid w:val="00C507F6"/>
    <w:rsid w:val="00C511DB"/>
    <w:rsid w:val="00C702EE"/>
    <w:rsid w:val="00C73A12"/>
    <w:rsid w:val="00C76438"/>
    <w:rsid w:val="00C8572B"/>
    <w:rsid w:val="00C9150E"/>
    <w:rsid w:val="00C9667D"/>
    <w:rsid w:val="00CB5CB7"/>
    <w:rsid w:val="00CC3E68"/>
    <w:rsid w:val="00CD2C79"/>
    <w:rsid w:val="00CE5656"/>
    <w:rsid w:val="00CE7118"/>
    <w:rsid w:val="00CF090A"/>
    <w:rsid w:val="00CF26F4"/>
    <w:rsid w:val="00D051B7"/>
    <w:rsid w:val="00D07CE4"/>
    <w:rsid w:val="00D07E99"/>
    <w:rsid w:val="00D114BA"/>
    <w:rsid w:val="00D14327"/>
    <w:rsid w:val="00D16F1E"/>
    <w:rsid w:val="00D2210B"/>
    <w:rsid w:val="00D22ACF"/>
    <w:rsid w:val="00D31787"/>
    <w:rsid w:val="00D338EC"/>
    <w:rsid w:val="00D46F74"/>
    <w:rsid w:val="00D57FFB"/>
    <w:rsid w:val="00D602EE"/>
    <w:rsid w:val="00D6049F"/>
    <w:rsid w:val="00D64706"/>
    <w:rsid w:val="00D6716C"/>
    <w:rsid w:val="00D7439F"/>
    <w:rsid w:val="00D74D89"/>
    <w:rsid w:val="00D812D2"/>
    <w:rsid w:val="00D83782"/>
    <w:rsid w:val="00D86B3C"/>
    <w:rsid w:val="00D90B7F"/>
    <w:rsid w:val="00D9657C"/>
    <w:rsid w:val="00D978B3"/>
    <w:rsid w:val="00DA092E"/>
    <w:rsid w:val="00DA2A44"/>
    <w:rsid w:val="00DC2F4A"/>
    <w:rsid w:val="00DC37BC"/>
    <w:rsid w:val="00DC4E71"/>
    <w:rsid w:val="00DC50CD"/>
    <w:rsid w:val="00DD38FE"/>
    <w:rsid w:val="00DD5CE4"/>
    <w:rsid w:val="00DE26EC"/>
    <w:rsid w:val="00DE342A"/>
    <w:rsid w:val="00DE660E"/>
    <w:rsid w:val="00E053F2"/>
    <w:rsid w:val="00E1552E"/>
    <w:rsid w:val="00E1644D"/>
    <w:rsid w:val="00E20164"/>
    <w:rsid w:val="00E226E8"/>
    <w:rsid w:val="00E31F51"/>
    <w:rsid w:val="00E339CC"/>
    <w:rsid w:val="00E344A8"/>
    <w:rsid w:val="00E4263A"/>
    <w:rsid w:val="00E43EA3"/>
    <w:rsid w:val="00E4740E"/>
    <w:rsid w:val="00E4797C"/>
    <w:rsid w:val="00E50918"/>
    <w:rsid w:val="00E52F7B"/>
    <w:rsid w:val="00E54D35"/>
    <w:rsid w:val="00E55792"/>
    <w:rsid w:val="00E6210B"/>
    <w:rsid w:val="00E67A4A"/>
    <w:rsid w:val="00E73E2C"/>
    <w:rsid w:val="00E76EE2"/>
    <w:rsid w:val="00E810CC"/>
    <w:rsid w:val="00E82CCC"/>
    <w:rsid w:val="00E865B4"/>
    <w:rsid w:val="00E871EA"/>
    <w:rsid w:val="00E97292"/>
    <w:rsid w:val="00EA4A0F"/>
    <w:rsid w:val="00EA68A5"/>
    <w:rsid w:val="00EA7F09"/>
    <w:rsid w:val="00EB602A"/>
    <w:rsid w:val="00EC59BA"/>
    <w:rsid w:val="00EE1B96"/>
    <w:rsid w:val="00EE28E5"/>
    <w:rsid w:val="00EE3EC8"/>
    <w:rsid w:val="00EE42E0"/>
    <w:rsid w:val="00EF0103"/>
    <w:rsid w:val="00EF3A1D"/>
    <w:rsid w:val="00EF5271"/>
    <w:rsid w:val="00F055E0"/>
    <w:rsid w:val="00F21846"/>
    <w:rsid w:val="00F237EE"/>
    <w:rsid w:val="00F25078"/>
    <w:rsid w:val="00F268FA"/>
    <w:rsid w:val="00F30262"/>
    <w:rsid w:val="00F3634A"/>
    <w:rsid w:val="00F44D89"/>
    <w:rsid w:val="00F51E12"/>
    <w:rsid w:val="00F53618"/>
    <w:rsid w:val="00F56F5F"/>
    <w:rsid w:val="00F61975"/>
    <w:rsid w:val="00F668F4"/>
    <w:rsid w:val="00F66DD2"/>
    <w:rsid w:val="00F743B5"/>
    <w:rsid w:val="00F74A86"/>
    <w:rsid w:val="00F776E7"/>
    <w:rsid w:val="00F84FA9"/>
    <w:rsid w:val="00F92F5A"/>
    <w:rsid w:val="00F94567"/>
    <w:rsid w:val="00FA5637"/>
    <w:rsid w:val="00FB3AD8"/>
    <w:rsid w:val="00FC181F"/>
    <w:rsid w:val="00FC48FB"/>
    <w:rsid w:val="00FC536D"/>
    <w:rsid w:val="00FD1086"/>
    <w:rsid w:val="00FD1DFB"/>
    <w:rsid w:val="00FD3D5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A6DD662"/>
  <w15:chartTrackingRefBased/>
  <w15:docId w15:val="{3ACBD153-4CBE-6A4D-A217-73F4056BB2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C21B6"/>
    <w:pPr>
      <w:spacing w:after="0" w:line="240" w:lineRule="auto"/>
    </w:pPr>
    <w:rPr>
      <w:rFonts w:ascii="Times New Roman" w:eastAsia="Times New Roman" w:hAnsi="Times New Roman" w:cs="Times New Roman"/>
      <w:kern w:val="0"/>
      <w:lang w:eastAsia="en-GB"/>
      <w14:ligatures w14:val="none"/>
    </w:rPr>
  </w:style>
  <w:style w:type="paragraph" w:styleId="Heading1">
    <w:name w:val="heading 1"/>
    <w:basedOn w:val="Normal"/>
    <w:next w:val="Normal"/>
    <w:link w:val="Heading1Char"/>
    <w:uiPriority w:val="9"/>
    <w:qFormat/>
    <w:rsid w:val="00CC3E68"/>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CC3E68"/>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rsid w:val="00CC3E68"/>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rsid w:val="00CC3E68"/>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CC3E68"/>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CC3E68"/>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CC3E68"/>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CC3E68"/>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CC3E68"/>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C3E68"/>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CC3E68"/>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sid w:val="00CC3E68"/>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sid w:val="00CC3E68"/>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CC3E68"/>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CC3E68"/>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CC3E68"/>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CC3E68"/>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CC3E68"/>
    <w:rPr>
      <w:rFonts w:eastAsiaTheme="majorEastAsia" w:cstheme="majorBidi"/>
      <w:color w:val="272727" w:themeColor="text1" w:themeTint="D8"/>
    </w:rPr>
  </w:style>
  <w:style w:type="paragraph" w:styleId="Title">
    <w:name w:val="Title"/>
    <w:basedOn w:val="Normal"/>
    <w:next w:val="Normal"/>
    <w:link w:val="TitleChar"/>
    <w:uiPriority w:val="10"/>
    <w:qFormat/>
    <w:rsid w:val="00CC3E68"/>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C3E68"/>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CC3E68"/>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CC3E6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CC3E68"/>
    <w:pPr>
      <w:spacing w:before="160"/>
      <w:jc w:val="center"/>
    </w:pPr>
    <w:rPr>
      <w:i/>
      <w:iCs/>
      <w:color w:val="404040" w:themeColor="text1" w:themeTint="BF"/>
    </w:rPr>
  </w:style>
  <w:style w:type="character" w:customStyle="1" w:styleId="QuoteChar">
    <w:name w:val="Quote Char"/>
    <w:basedOn w:val="DefaultParagraphFont"/>
    <w:link w:val="Quote"/>
    <w:uiPriority w:val="29"/>
    <w:rsid w:val="00CC3E68"/>
    <w:rPr>
      <w:i/>
      <w:iCs/>
      <w:color w:val="404040" w:themeColor="text1" w:themeTint="BF"/>
    </w:rPr>
  </w:style>
  <w:style w:type="paragraph" w:styleId="ListParagraph">
    <w:name w:val="List Paragraph"/>
    <w:basedOn w:val="Normal"/>
    <w:uiPriority w:val="34"/>
    <w:qFormat/>
    <w:rsid w:val="00CC3E68"/>
    <w:pPr>
      <w:ind w:left="720"/>
      <w:contextualSpacing/>
    </w:pPr>
  </w:style>
  <w:style w:type="character" w:styleId="IntenseEmphasis">
    <w:name w:val="Intense Emphasis"/>
    <w:basedOn w:val="DefaultParagraphFont"/>
    <w:uiPriority w:val="21"/>
    <w:qFormat/>
    <w:rsid w:val="00CC3E68"/>
    <w:rPr>
      <w:i/>
      <w:iCs/>
      <w:color w:val="0F4761" w:themeColor="accent1" w:themeShade="BF"/>
    </w:rPr>
  </w:style>
  <w:style w:type="paragraph" w:styleId="IntenseQuote">
    <w:name w:val="Intense Quote"/>
    <w:basedOn w:val="Normal"/>
    <w:next w:val="Normal"/>
    <w:link w:val="IntenseQuoteChar"/>
    <w:uiPriority w:val="30"/>
    <w:qFormat/>
    <w:rsid w:val="00CC3E68"/>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CC3E68"/>
    <w:rPr>
      <w:i/>
      <w:iCs/>
      <w:color w:val="0F4761" w:themeColor="accent1" w:themeShade="BF"/>
    </w:rPr>
  </w:style>
  <w:style w:type="character" w:styleId="IntenseReference">
    <w:name w:val="Intense Reference"/>
    <w:basedOn w:val="DefaultParagraphFont"/>
    <w:uiPriority w:val="32"/>
    <w:qFormat/>
    <w:rsid w:val="00CC3E68"/>
    <w:rPr>
      <w:b/>
      <w:bCs/>
      <w:smallCaps/>
      <w:color w:val="0F4761" w:themeColor="accent1" w:themeShade="BF"/>
      <w:spacing w:val="5"/>
    </w:rPr>
  </w:style>
  <w:style w:type="character" w:styleId="Hyperlink">
    <w:name w:val="Hyperlink"/>
    <w:basedOn w:val="DefaultParagraphFont"/>
    <w:uiPriority w:val="99"/>
    <w:unhideWhenUsed/>
    <w:rsid w:val="00CC3E68"/>
    <w:rPr>
      <w:color w:val="467886" w:themeColor="hyperlink"/>
      <w:u w:val="single"/>
    </w:rPr>
  </w:style>
  <w:style w:type="character" w:styleId="Strong">
    <w:name w:val="Strong"/>
    <w:basedOn w:val="DefaultParagraphFont"/>
    <w:uiPriority w:val="22"/>
    <w:qFormat/>
    <w:rsid w:val="0021606D"/>
    <w:rPr>
      <w:b/>
      <w:bCs/>
    </w:rPr>
  </w:style>
  <w:style w:type="paragraph" w:styleId="NormalWeb">
    <w:name w:val="Normal (Web)"/>
    <w:basedOn w:val="Normal"/>
    <w:uiPriority w:val="99"/>
    <w:unhideWhenUsed/>
    <w:rsid w:val="0021606D"/>
    <w:pPr>
      <w:spacing w:before="100" w:beforeAutospacing="1" w:after="100" w:afterAutospacing="1"/>
    </w:pPr>
  </w:style>
  <w:style w:type="character" w:styleId="FollowedHyperlink">
    <w:name w:val="FollowedHyperlink"/>
    <w:basedOn w:val="DefaultParagraphFont"/>
    <w:uiPriority w:val="99"/>
    <w:semiHidden/>
    <w:unhideWhenUsed/>
    <w:rsid w:val="000E566A"/>
    <w:rPr>
      <w:color w:val="96607D" w:themeColor="followedHyperlink"/>
      <w:u w:val="single"/>
    </w:rPr>
  </w:style>
  <w:style w:type="character" w:styleId="UnresolvedMention">
    <w:name w:val="Unresolved Mention"/>
    <w:basedOn w:val="DefaultParagraphFont"/>
    <w:uiPriority w:val="99"/>
    <w:semiHidden/>
    <w:unhideWhenUsed/>
    <w:rsid w:val="00D7439F"/>
    <w:rPr>
      <w:color w:val="605E5C"/>
      <w:shd w:val="clear" w:color="auto" w:fill="E1DFDD"/>
    </w:rPr>
  </w:style>
  <w:style w:type="paragraph" w:styleId="NoSpacing">
    <w:name w:val="No Spacing"/>
    <w:uiPriority w:val="1"/>
    <w:qFormat/>
    <w:rsid w:val="00BC30C0"/>
    <w:pPr>
      <w:spacing w:after="0" w:line="240" w:lineRule="auto"/>
    </w:pPr>
    <w:rPr>
      <w:rFonts w:ascii="Times New Roman" w:eastAsia="Times New Roman" w:hAnsi="Times New Roman" w:cs="Times New Roman"/>
      <w:kern w:val="0"/>
      <w:lang w:eastAsia="en-GB"/>
      <w14:ligatures w14:val="none"/>
    </w:rPr>
  </w:style>
  <w:style w:type="character" w:customStyle="1" w:styleId="normaltextrun">
    <w:name w:val="normaltextrun"/>
    <w:basedOn w:val="DefaultParagraphFont"/>
    <w:rsid w:val="0099653A"/>
  </w:style>
  <w:style w:type="paragraph" w:styleId="Caption">
    <w:name w:val="caption"/>
    <w:basedOn w:val="Normal"/>
    <w:next w:val="Normal"/>
    <w:uiPriority w:val="35"/>
    <w:unhideWhenUsed/>
    <w:qFormat/>
    <w:rsid w:val="00252286"/>
    <w:pPr>
      <w:spacing w:after="200"/>
    </w:pPr>
    <w:rPr>
      <w:i/>
      <w:iCs/>
      <w:color w:val="0E2841" w:themeColor="text2"/>
      <w:sz w:val="18"/>
      <w:szCs w:val="18"/>
    </w:rPr>
  </w:style>
  <w:style w:type="paragraph" w:styleId="Footer">
    <w:name w:val="footer"/>
    <w:basedOn w:val="Normal"/>
    <w:link w:val="FooterChar"/>
    <w:uiPriority w:val="99"/>
    <w:unhideWhenUsed/>
    <w:rsid w:val="00B92573"/>
    <w:pPr>
      <w:tabs>
        <w:tab w:val="center" w:pos="4513"/>
        <w:tab w:val="right" w:pos="9026"/>
      </w:tabs>
    </w:pPr>
  </w:style>
  <w:style w:type="character" w:customStyle="1" w:styleId="FooterChar">
    <w:name w:val="Footer Char"/>
    <w:basedOn w:val="DefaultParagraphFont"/>
    <w:link w:val="Footer"/>
    <w:uiPriority w:val="99"/>
    <w:rsid w:val="00B92573"/>
    <w:rPr>
      <w:rFonts w:ascii="Times New Roman" w:eastAsia="Times New Roman" w:hAnsi="Times New Roman" w:cs="Times New Roman"/>
      <w:kern w:val="0"/>
      <w:lang w:eastAsia="en-GB"/>
      <w14:ligatures w14:val="none"/>
    </w:rPr>
  </w:style>
  <w:style w:type="character" w:styleId="PageNumber">
    <w:name w:val="page number"/>
    <w:basedOn w:val="DefaultParagraphFont"/>
    <w:uiPriority w:val="99"/>
    <w:semiHidden/>
    <w:unhideWhenUsed/>
    <w:rsid w:val="00B92573"/>
  </w:style>
  <w:style w:type="paragraph" w:styleId="TOCHeading">
    <w:name w:val="TOC Heading"/>
    <w:basedOn w:val="Heading1"/>
    <w:next w:val="Normal"/>
    <w:uiPriority w:val="39"/>
    <w:unhideWhenUsed/>
    <w:qFormat/>
    <w:rsid w:val="002C482E"/>
    <w:pPr>
      <w:spacing w:before="480" w:after="0" w:line="276" w:lineRule="auto"/>
      <w:outlineLvl w:val="9"/>
    </w:pPr>
    <w:rPr>
      <w:b/>
      <w:bCs/>
      <w:sz w:val="28"/>
      <w:szCs w:val="28"/>
      <w:lang w:val="en-US" w:eastAsia="en-US"/>
    </w:rPr>
  </w:style>
  <w:style w:type="paragraph" w:styleId="TOC1">
    <w:name w:val="toc 1"/>
    <w:basedOn w:val="Normal"/>
    <w:next w:val="Normal"/>
    <w:autoRedefine/>
    <w:uiPriority w:val="39"/>
    <w:unhideWhenUsed/>
    <w:rsid w:val="002C482E"/>
    <w:pPr>
      <w:spacing w:before="120"/>
    </w:pPr>
    <w:rPr>
      <w:rFonts w:asciiTheme="minorHAnsi" w:hAnsiTheme="minorHAnsi"/>
      <w:b/>
      <w:bCs/>
      <w:i/>
      <w:iCs/>
    </w:rPr>
  </w:style>
  <w:style w:type="paragraph" w:styleId="TOC2">
    <w:name w:val="toc 2"/>
    <w:basedOn w:val="Normal"/>
    <w:next w:val="Normal"/>
    <w:autoRedefine/>
    <w:uiPriority w:val="39"/>
    <w:unhideWhenUsed/>
    <w:rsid w:val="002C482E"/>
    <w:pPr>
      <w:spacing w:before="120"/>
      <w:ind w:left="240"/>
    </w:pPr>
    <w:rPr>
      <w:rFonts w:asciiTheme="minorHAnsi" w:hAnsiTheme="minorHAnsi"/>
      <w:b/>
      <w:bCs/>
      <w:sz w:val="22"/>
      <w:szCs w:val="22"/>
    </w:rPr>
  </w:style>
  <w:style w:type="paragraph" w:styleId="TOC3">
    <w:name w:val="toc 3"/>
    <w:basedOn w:val="Normal"/>
    <w:next w:val="Normal"/>
    <w:autoRedefine/>
    <w:uiPriority w:val="39"/>
    <w:unhideWhenUsed/>
    <w:rsid w:val="002C482E"/>
    <w:pPr>
      <w:ind w:left="480"/>
    </w:pPr>
    <w:rPr>
      <w:rFonts w:asciiTheme="minorHAnsi" w:hAnsiTheme="minorHAnsi"/>
      <w:sz w:val="20"/>
      <w:szCs w:val="20"/>
    </w:rPr>
  </w:style>
  <w:style w:type="paragraph" w:styleId="TOC4">
    <w:name w:val="toc 4"/>
    <w:basedOn w:val="Normal"/>
    <w:next w:val="Normal"/>
    <w:autoRedefine/>
    <w:uiPriority w:val="39"/>
    <w:semiHidden/>
    <w:unhideWhenUsed/>
    <w:rsid w:val="002C482E"/>
    <w:pPr>
      <w:ind w:left="720"/>
    </w:pPr>
    <w:rPr>
      <w:rFonts w:asciiTheme="minorHAnsi" w:hAnsiTheme="minorHAnsi"/>
      <w:sz w:val="20"/>
      <w:szCs w:val="20"/>
    </w:rPr>
  </w:style>
  <w:style w:type="paragraph" w:styleId="TOC5">
    <w:name w:val="toc 5"/>
    <w:basedOn w:val="Normal"/>
    <w:next w:val="Normal"/>
    <w:autoRedefine/>
    <w:uiPriority w:val="39"/>
    <w:semiHidden/>
    <w:unhideWhenUsed/>
    <w:rsid w:val="002C482E"/>
    <w:pPr>
      <w:ind w:left="960"/>
    </w:pPr>
    <w:rPr>
      <w:rFonts w:asciiTheme="minorHAnsi" w:hAnsiTheme="minorHAnsi"/>
      <w:sz w:val="20"/>
      <w:szCs w:val="20"/>
    </w:rPr>
  </w:style>
  <w:style w:type="paragraph" w:styleId="TOC6">
    <w:name w:val="toc 6"/>
    <w:basedOn w:val="Normal"/>
    <w:next w:val="Normal"/>
    <w:autoRedefine/>
    <w:uiPriority w:val="39"/>
    <w:semiHidden/>
    <w:unhideWhenUsed/>
    <w:rsid w:val="002C482E"/>
    <w:pPr>
      <w:ind w:left="1200"/>
    </w:pPr>
    <w:rPr>
      <w:rFonts w:asciiTheme="minorHAnsi" w:hAnsiTheme="minorHAnsi"/>
      <w:sz w:val="20"/>
      <w:szCs w:val="20"/>
    </w:rPr>
  </w:style>
  <w:style w:type="paragraph" w:styleId="TOC7">
    <w:name w:val="toc 7"/>
    <w:basedOn w:val="Normal"/>
    <w:next w:val="Normal"/>
    <w:autoRedefine/>
    <w:uiPriority w:val="39"/>
    <w:semiHidden/>
    <w:unhideWhenUsed/>
    <w:rsid w:val="002C482E"/>
    <w:pPr>
      <w:ind w:left="1440"/>
    </w:pPr>
    <w:rPr>
      <w:rFonts w:asciiTheme="minorHAnsi" w:hAnsiTheme="minorHAnsi"/>
      <w:sz w:val="20"/>
      <w:szCs w:val="20"/>
    </w:rPr>
  </w:style>
  <w:style w:type="paragraph" w:styleId="TOC8">
    <w:name w:val="toc 8"/>
    <w:basedOn w:val="Normal"/>
    <w:next w:val="Normal"/>
    <w:autoRedefine/>
    <w:uiPriority w:val="39"/>
    <w:semiHidden/>
    <w:unhideWhenUsed/>
    <w:rsid w:val="002C482E"/>
    <w:pPr>
      <w:ind w:left="1680"/>
    </w:pPr>
    <w:rPr>
      <w:rFonts w:asciiTheme="minorHAnsi" w:hAnsiTheme="minorHAnsi"/>
      <w:sz w:val="20"/>
      <w:szCs w:val="20"/>
    </w:rPr>
  </w:style>
  <w:style w:type="paragraph" w:styleId="TOC9">
    <w:name w:val="toc 9"/>
    <w:basedOn w:val="Normal"/>
    <w:next w:val="Normal"/>
    <w:autoRedefine/>
    <w:uiPriority w:val="39"/>
    <w:semiHidden/>
    <w:unhideWhenUsed/>
    <w:rsid w:val="002C482E"/>
    <w:pPr>
      <w:ind w:left="1920"/>
    </w:pPr>
    <w:rPr>
      <w:rFonts w:asciiTheme="minorHAnsi" w:hAnsiTheme="minorHAnsi"/>
      <w:sz w:val="20"/>
      <w:szCs w:val="20"/>
    </w:rPr>
  </w:style>
  <w:style w:type="paragraph" w:styleId="Header">
    <w:name w:val="header"/>
    <w:basedOn w:val="Normal"/>
    <w:link w:val="HeaderChar"/>
    <w:uiPriority w:val="99"/>
    <w:unhideWhenUsed/>
    <w:rsid w:val="001429EA"/>
    <w:pPr>
      <w:tabs>
        <w:tab w:val="center" w:pos="4513"/>
        <w:tab w:val="right" w:pos="9026"/>
      </w:tabs>
    </w:pPr>
  </w:style>
  <w:style w:type="character" w:customStyle="1" w:styleId="HeaderChar">
    <w:name w:val="Header Char"/>
    <w:basedOn w:val="DefaultParagraphFont"/>
    <w:link w:val="Header"/>
    <w:uiPriority w:val="99"/>
    <w:rsid w:val="001429EA"/>
    <w:rPr>
      <w:rFonts w:ascii="Times New Roman" w:eastAsia="Times New Roman" w:hAnsi="Times New Roman" w:cs="Times New Roman"/>
      <w:kern w:val="0"/>
      <w:lang w:eastAsia="en-GB"/>
      <w14:ligatures w14:val="none"/>
    </w:rPr>
  </w:style>
  <w:style w:type="character" w:styleId="CommentReference">
    <w:name w:val="annotation reference"/>
    <w:basedOn w:val="DefaultParagraphFont"/>
    <w:uiPriority w:val="99"/>
    <w:semiHidden/>
    <w:unhideWhenUsed/>
    <w:rsid w:val="00306149"/>
    <w:rPr>
      <w:sz w:val="16"/>
      <w:szCs w:val="16"/>
    </w:rPr>
  </w:style>
  <w:style w:type="paragraph" w:styleId="CommentText">
    <w:name w:val="annotation text"/>
    <w:basedOn w:val="Normal"/>
    <w:link w:val="CommentTextChar"/>
    <w:uiPriority w:val="99"/>
    <w:unhideWhenUsed/>
    <w:rsid w:val="00306149"/>
    <w:rPr>
      <w:sz w:val="20"/>
      <w:szCs w:val="20"/>
    </w:rPr>
  </w:style>
  <w:style w:type="character" w:customStyle="1" w:styleId="CommentTextChar">
    <w:name w:val="Comment Text Char"/>
    <w:basedOn w:val="DefaultParagraphFont"/>
    <w:link w:val="CommentText"/>
    <w:uiPriority w:val="99"/>
    <w:rsid w:val="00306149"/>
    <w:rPr>
      <w:rFonts w:ascii="Times New Roman" w:eastAsia="Times New Roman" w:hAnsi="Times New Roman" w:cs="Times New Roman"/>
      <w:kern w:val="0"/>
      <w:sz w:val="20"/>
      <w:szCs w:val="20"/>
      <w:lang w:eastAsia="en-GB"/>
      <w14:ligatures w14:val="none"/>
    </w:rPr>
  </w:style>
  <w:style w:type="paragraph" w:styleId="CommentSubject">
    <w:name w:val="annotation subject"/>
    <w:basedOn w:val="CommentText"/>
    <w:next w:val="CommentText"/>
    <w:link w:val="CommentSubjectChar"/>
    <w:uiPriority w:val="99"/>
    <w:semiHidden/>
    <w:unhideWhenUsed/>
    <w:rsid w:val="00306149"/>
    <w:rPr>
      <w:b/>
      <w:bCs/>
    </w:rPr>
  </w:style>
  <w:style w:type="character" w:customStyle="1" w:styleId="CommentSubjectChar">
    <w:name w:val="Comment Subject Char"/>
    <w:basedOn w:val="CommentTextChar"/>
    <w:link w:val="CommentSubject"/>
    <w:uiPriority w:val="99"/>
    <w:semiHidden/>
    <w:rsid w:val="00306149"/>
    <w:rPr>
      <w:rFonts w:ascii="Times New Roman" w:eastAsia="Times New Roman" w:hAnsi="Times New Roman" w:cs="Times New Roman"/>
      <w:b/>
      <w:bCs/>
      <w:kern w:val="0"/>
      <w:sz w:val="20"/>
      <w:szCs w:val="20"/>
      <w:lang w:eastAsia="en-GB"/>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eather.metoffice.gov.uk/forecast/u10g8ucyc" TargetMode="External"/><Relationship Id="rId18" Type="http://schemas.openxmlformats.org/officeDocument/2006/relationships/hyperlink" Target="https://what3words.com/" TargetMode="External"/><Relationship Id="rId26" Type="http://schemas.openxmlformats.org/officeDocument/2006/relationships/hyperlink" Target="https://www.folkestone-hythe.gov.uk/parks-beaches-open-spaces/publictoilet-facilities" TargetMode="External"/><Relationship Id="rId39" Type="http://schemas.openxmlformats.org/officeDocument/2006/relationships/image" Target="media/image9.jpeg"/><Relationship Id="rId21" Type="http://schemas.openxmlformats.org/officeDocument/2006/relationships/hyperlink" Target="https://www.folkestone-hythe.gov.uk/parking/car-parks-in-district" TargetMode="External"/><Relationship Id="rId34" Type="http://schemas.openxmlformats.org/officeDocument/2006/relationships/hyperlink" Target="https://what3words.com/decisions.essential.bikers" TargetMode="External"/><Relationship Id="rId42" Type="http://schemas.openxmlformats.org/officeDocument/2006/relationships/image" Target="media/image11.jpeg"/><Relationship Id="rId47" Type="http://schemas.openxmlformats.org/officeDocument/2006/relationships/hyperlink" Target="https://what3words.com/shout.fixtures.cheetahs" TargetMode="External"/><Relationship Id="rId50" Type="http://schemas.openxmlformats.org/officeDocument/2006/relationships/image" Target="media/image12.jpeg"/><Relationship Id="rId55" Type="http://schemas.openxmlformats.org/officeDocument/2006/relationships/image" Target="media/image17.jpeg"/><Relationship Id="rId63" Type="http://schemas.openxmlformats.org/officeDocument/2006/relationships/hyperlink" Target="https://what3words.com/smirking.latest.torches" TargetMode="External"/><Relationship Id="rId68" Type="http://schemas.openxmlformats.org/officeDocument/2006/relationships/hyperlink" Target="https://what3words.com/pounces.pill.takers" TargetMode="External"/><Relationship Id="rId76" Type="http://schemas.openxmlformats.org/officeDocument/2006/relationships/image" Target="media/image28.jpeg"/><Relationship Id="rId84" Type="http://schemas.openxmlformats.org/officeDocument/2006/relationships/header" Target="header2.xml"/><Relationship Id="rId89"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image" Target="media/image25.jpeg"/><Relationship Id="rId2" Type="http://schemas.openxmlformats.org/officeDocument/2006/relationships/customXml" Target="../customXml/item2.xml"/><Relationship Id="rId16" Type="http://schemas.openxmlformats.org/officeDocument/2006/relationships/hyperlink" Target="https://www.google.co.uk/maps/@51.0643132,1.0788719,3a,75y,188.84h,80.86t/data=!3m8!1e1!3m6!1sCIABIhAiW_dIFjsSwEnpB1RH9eoW!2e10!5s20250205T000000!6shttps:%2F%2Flh3.googleusercontent.com%2Fgpms-cs-s%2FAPRy3c9uEgrrGA251mRG5UYJu1V7YS31LxNqZsnxdYVRPN2kBXjPJkGC1wjxEClXboyQdPYD0YOMBfGAVLfk-l927ekKRlQtVLcsyveZj9UJlDu2-Ab95RUjlwbe-Ok4egO1IHPH6aS6_uKOTz0o%3Dw900-h600-k-no-pi9.14187265917603-ya218.23331191387962-ro0-fo100!7i10560!8i5280?entry=ttu&amp;g_ep=EgoyMDI2MDExOS4wIKXMDSoASAFQAw%3D%3D" TargetMode="External"/><Relationship Id="rId29" Type="http://schemas.openxmlformats.org/officeDocument/2006/relationships/image" Target="media/image3.jpeg"/><Relationship Id="rId11" Type="http://schemas.openxmlformats.org/officeDocument/2006/relationships/hyperlink" Target="https://explorekent.org/activities/hythe-to-folkestone-walk-art-nostalgia/" TargetMode="External"/><Relationship Id="rId24" Type="http://schemas.openxmlformats.org/officeDocument/2006/relationships/image" Target="media/image2.jpeg"/><Relationship Id="rId32" Type="http://schemas.openxmlformats.org/officeDocument/2006/relationships/image" Target="media/image5.jpeg"/><Relationship Id="rId37" Type="http://schemas.openxmlformats.org/officeDocument/2006/relationships/hyperlink" Target="https://what3words.com/filed.podcast.helpfully" TargetMode="External"/><Relationship Id="rId40" Type="http://schemas.openxmlformats.org/officeDocument/2006/relationships/hyperlink" Target="https://what3words.com/sends.fuses.dodging" TargetMode="External"/><Relationship Id="rId45" Type="http://schemas.openxmlformats.org/officeDocument/2006/relationships/hyperlink" Target="https://what3words.com/outraged.staked.investors" TargetMode="External"/><Relationship Id="rId53" Type="http://schemas.openxmlformats.org/officeDocument/2006/relationships/image" Target="media/image15.jpeg"/><Relationship Id="rId58" Type="http://schemas.openxmlformats.org/officeDocument/2006/relationships/image" Target="media/image18.jpeg"/><Relationship Id="rId66" Type="http://schemas.openxmlformats.org/officeDocument/2006/relationships/hyperlink" Target="https://what3words.com/older.padlock.presenter" TargetMode="External"/><Relationship Id="rId74" Type="http://schemas.openxmlformats.org/officeDocument/2006/relationships/image" Target="media/image27.jpeg"/><Relationship Id="rId79" Type="http://schemas.openxmlformats.org/officeDocument/2006/relationships/image" Target="media/image30.jpeg"/><Relationship Id="rId87" Type="http://schemas.openxmlformats.org/officeDocument/2006/relationships/header" Target="header3.xml"/><Relationship Id="rId5" Type="http://schemas.openxmlformats.org/officeDocument/2006/relationships/numbering" Target="numbering.xml"/><Relationship Id="rId61" Type="http://schemas.openxmlformats.org/officeDocument/2006/relationships/image" Target="media/image21.jpeg"/><Relationship Id="rId82" Type="http://schemas.openxmlformats.org/officeDocument/2006/relationships/image" Target="media/image33.jpeg"/><Relationship Id="rId90" Type="http://schemas.openxmlformats.org/officeDocument/2006/relationships/theme" Target="theme/theme1.xml"/><Relationship Id="rId19" Type="http://schemas.openxmlformats.org/officeDocument/2006/relationships/hyperlink" Target="https://what3words.com/verifying.lasts.flick"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robobraille.org/" TargetMode="External"/><Relationship Id="rId22" Type="http://schemas.openxmlformats.org/officeDocument/2006/relationships/hyperlink" Target="https://www.folkestone-hythe.gov.uk/parking/car-parks-in-district/2" TargetMode="External"/><Relationship Id="rId27" Type="http://schemas.openxmlformats.org/officeDocument/2006/relationships/hyperlink" Target="https://what3words.com/slurping.sobs.taster" TargetMode="External"/><Relationship Id="rId30" Type="http://schemas.openxmlformats.org/officeDocument/2006/relationships/image" Target="media/image4.jpeg"/><Relationship Id="rId35" Type="http://schemas.openxmlformats.org/officeDocument/2006/relationships/image" Target="media/image7.jpeg"/><Relationship Id="rId43" Type="http://schemas.openxmlformats.org/officeDocument/2006/relationships/hyperlink" Target="https://what3words.com/wove.syndicate.chew" TargetMode="External"/><Relationship Id="rId48" Type="http://schemas.openxmlformats.org/officeDocument/2006/relationships/hyperlink" Target="https://what3words.com/shared.shrubbery.hedge" TargetMode="External"/><Relationship Id="rId56" Type="http://schemas.openxmlformats.org/officeDocument/2006/relationships/hyperlink" Target="https://what3words.com/flagpole.sliding.smaller" TargetMode="External"/><Relationship Id="rId64" Type="http://schemas.openxmlformats.org/officeDocument/2006/relationships/image" Target="media/image22.jpeg"/><Relationship Id="rId69" Type="http://schemas.openxmlformats.org/officeDocument/2006/relationships/hyperlink" Target="https://what3words.com/haystack.tribal.zoomed" TargetMode="External"/><Relationship Id="rId77" Type="http://schemas.openxmlformats.org/officeDocument/2006/relationships/image" Target="media/image29.jpeg"/><Relationship Id="rId8" Type="http://schemas.openxmlformats.org/officeDocument/2006/relationships/webSettings" Target="webSettings.xml"/><Relationship Id="rId51" Type="http://schemas.openxmlformats.org/officeDocument/2006/relationships/image" Target="media/image13.jpeg"/><Relationship Id="rId72" Type="http://schemas.openxmlformats.org/officeDocument/2006/relationships/hyperlink" Target="https://what3words.com/grudges.dissolves.poker" TargetMode="External"/><Relationship Id="rId80" Type="http://schemas.openxmlformats.org/officeDocument/2006/relationships/image" Target="media/image31.jpeg"/><Relationship Id="rId85"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hyperlink" Target="https://folkestoneharbourarm.co.uk/information/" TargetMode="External"/><Relationship Id="rId17" Type="http://schemas.openxmlformats.org/officeDocument/2006/relationships/hyperlink" Target="https://www.rnib.org.uk/news/rnib-partners-with-what3words-to-highlight-power-of-providing-precise-locations-for-blind-and-partially-sighted-people/" TargetMode="External"/><Relationship Id="rId25" Type="http://schemas.openxmlformats.org/officeDocument/2006/relationships/hyperlink" Target="https://what3words.com/slurping.sobs.taster" TargetMode="External"/><Relationship Id="rId33" Type="http://schemas.openxmlformats.org/officeDocument/2006/relationships/image" Target="media/image6.jpeg"/><Relationship Id="rId38" Type="http://schemas.openxmlformats.org/officeDocument/2006/relationships/hyperlink" Target="https://www.changing-places.org/find?toilet=2889" TargetMode="External"/><Relationship Id="rId46" Type="http://schemas.openxmlformats.org/officeDocument/2006/relationships/hyperlink" Target="https://what3words.com/rival.mealtime.national" TargetMode="External"/><Relationship Id="rId59" Type="http://schemas.openxmlformats.org/officeDocument/2006/relationships/image" Target="media/image19.jpeg"/><Relationship Id="rId67" Type="http://schemas.openxmlformats.org/officeDocument/2006/relationships/hyperlink" Target="https://what3words.com/remain.track.houseboat" TargetMode="External"/><Relationship Id="rId20" Type="http://schemas.openxmlformats.org/officeDocument/2006/relationships/hyperlink" Target="https://kentconnected.org/" TargetMode="External"/><Relationship Id="rId41" Type="http://schemas.openxmlformats.org/officeDocument/2006/relationships/image" Target="media/image10.jpeg"/><Relationship Id="rId54" Type="http://schemas.openxmlformats.org/officeDocument/2006/relationships/image" Target="media/image16.jpeg"/><Relationship Id="rId62" Type="http://schemas.openxmlformats.org/officeDocument/2006/relationships/hyperlink" Target="https://what3words.com/bounded.coherent.conductor" TargetMode="External"/><Relationship Id="rId70" Type="http://schemas.openxmlformats.org/officeDocument/2006/relationships/image" Target="media/image24.jpeg"/><Relationship Id="rId75" Type="http://schemas.openxmlformats.org/officeDocument/2006/relationships/hyperlink" Target="https://what3words.com/handfuls.internet.pulses" TargetMode="External"/><Relationship Id="rId83" Type="http://schemas.openxmlformats.org/officeDocument/2006/relationships/header" Target="header1.xml"/><Relationship Id="rId88"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mcmw.abilitynet.org.uk/" TargetMode="External"/><Relationship Id="rId23" Type="http://schemas.openxmlformats.org/officeDocument/2006/relationships/image" Target="media/image1.jpeg"/><Relationship Id="rId28" Type="http://schemas.openxmlformats.org/officeDocument/2006/relationships/hyperlink" Target="https://what3words.com/bounded.coherent.conductor" TargetMode="External"/><Relationship Id="rId36" Type="http://schemas.openxmlformats.org/officeDocument/2006/relationships/image" Target="media/image8.jpeg"/><Relationship Id="rId49" Type="http://schemas.openxmlformats.org/officeDocument/2006/relationships/hyperlink" Target="https://folkestoneharbourarm.co.uk/information/" TargetMode="External"/><Relationship Id="rId57" Type="http://schemas.openxmlformats.org/officeDocument/2006/relationships/hyperlink" Target="https://what3words.com/originals.acclaimed.pastime" TargetMode="External"/><Relationship Id="rId10" Type="http://schemas.openxmlformats.org/officeDocument/2006/relationships/endnotes" Target="endnotes.xml"/><Relationship Id="rId31" Type="http://schemas.openxmlformats.org/officeDocument/2006/relationships/hyperlink" Target="https://what3words.com/smirking.latest.torches" TargetMode="External"/><Relationship Id="rId44" Type="http://schemas.openxmlformats.org/officeDocument/2006/relationships/hyperlink" Target="https://what3words.com/preheated.lots.exhale" TargetMode="External"/><Relationship Id="rId52" Type="http://schemas.openxmlformats.org/officeDocument/2006/relationships/image" Target="media/image14.jpeg"/><Relationship Id="rId60" Type="http://schemas.openxmlformats.org/officeDocument/2006/relationships/image" Target="media/image20.jpeg"/><Relationship Id="rId65" Type="http://schemas.openxmlformats.org/officeDocument/2006/relationships/image" Target="media/image23.jpeg"/><Relationship Id="rId73" Type="http://schemas.openxmlformats.org/officeDocument/2006/relationships/image" Target="media/image26.jpeg"/><Relationship Id="rId78" Type="http://schemas.openxmlformats.org/officeDocument/2006/relationships/hyperlink" Target="https://leaslift.co.uk/" TargetMode="External"/><Relationship Id="rId81" Type="http://schemas.openxmlformats.org/officeDocument/2006/relationships/image" Target="media/image32.jpeg"/><Relationship Id="rId86" Type="http://schemas.openxmlformats.org/officeDocument/2006/relationships/footer" Target="footer2.xml"/></Relationships>
</file>

<file path=word/_rels/header2.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image" Target="media/image34.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FE5B593371DCA4CA49B93709EB944C7" ma:contentTypeVersion="19" ma:contentTypeDescription="Create a new document." ma:contentTypeScope="" ma:versionID="55e9ca14cf8963f1aa993ee8ec51839b">
  <xsd:schema xmlns:xsd="http://www.w3.org/2001/XMLSchema" xmlns:xs="http://www.w3.org/2001/XMLSchema" xmlns:p="http://schemas.microsoft.com/office/2006/metadata/properties" xmlns:ns2="6b6e4d0e-e4f1-4cd3-8018-7815375bcd45" xmlns:ns3="5912ec94-3174-4316-9eaa-a1d76771d0a7" targetNamespace="http://schemas.microsoft.com/office/2006/metadata/properties" ma:root="true" ma:fieldsID="77f497c01e06b58a90080e375fbe916b" ns2:_="" ns3:_="">
    <xsd:import namespace="6b6e4d0e-e4f1-4cd3-8018-7815375bcd45"/>
    <xsd:import namespace="5912ec94-3174-4316-9eaa-a1d76771d0a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6e4d0e-e4f1-4cd3-8018-7815375bcd4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df80089c-2ddf-4c5d-a009-f768e38e2bb0"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dexed="true"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912ec94-3174-4316-9eaa-a1d76771d0a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0b0f72f9-5f87-4c3c-a27e-83121475d00a}" ma:internalName="TaxCatchAll" ma:showField="CatchAllData" ma:web="5912ec94-3174-4316-9eaa-a1d76771d0a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b6e4d0e-e4f1-4cd3-8018-7815375bcd45">
      <Terms xmlns="http://schemas.microsoft.com/office/infopath/2007/PartnerControls"/>
    </lcf76f155ced4ddcb4097134ff3c332f>
    <TaxCatchAll xmlns="5912ec94-3174-4316-9eaa-a1d76771d0a7" xsi:nil="true"/>
  </documentManagement>
</p:properties>
</file>

<file path=customXml/itemProps1.xml><?xml version="1.0" encoding="utf-8"?>
<ds:datastoreItem xmlns:ds="http://schemas.openxmlformats.org/officeDocument/2006/customXml" ds:itemID="{9EC608AC-5365-48C3-A843-DD85D4506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6e4d0e-e4f1-4cd3-8018-7815375bcd45"/>
    <ds:schemaRef ds:uri="5912ec94-3174-4316-9eaa-a1d76771d0a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697E82-6E27-4CEB-8B8E-955C9760938B}">
  <ds:schemaRefs>
    <ds:schemaRef ds:uri="http://schemas.microsoft.com/sharepoint/v3/contenttype/forms"/>
  </ds:schemaRefs>
</ds:datastoreItem>
</file>

<file path=customXml/itemProps3.xml><?xml version="1.0" encoding="utf-8"?>
<ds:datastoreItem xmlns:ds="http://schemas.openxmlformats.org/officeDocument/2006/customXml" ds:itemID="{704D613B-7D90-2146-AE65-07DBC850B01A}">
  <ds:schemaRefs>
    <ds:schemaRef ds:uri="http://schemas.openxmlformats.org/officeDocument/2006/bibliography"/>
  </ds:schemaRefs>
</ds:datastoreItem>
</file>

<file path=customXml/itemProps4.xml><?xml version="1.0" encoding="utf-8"?>
<ds:datastoreItem xmlns:ds="http://schemas.openxmlformats.org/officeDocument/2006/customXml" ds:itemID="{822FA48C-3198-46FB-A297-10CCE7559AF3}">
  <ds:schemaRefs>
    <ds:schemaRef ds:uri="5912ec94-3174-4316-9eaa-a1d76771d0a7"/>
    <ds:schemaRef ds:uri="http://purl.org/dc/elements/1.1/"/>
    <ds:schemaRef ds:uri="http://schemas.microsoft.com/office/2006/metadata/properties"/>
    <ds:schemaRef ds:uri="6b6e4d0e-e4f1-4cd3-8018-7815375bcd45"/>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Metadata/LabelInfo.xml><?xml version="1.0" encoding="utf-8"?>
<clbl:labelList xmlns:clbl="http://schemas.microsoft.com/office/2020/mipLabelMetadata">
  <clbl:label id="{1faf88fe-a998-4c5b-93c9-210a11d9a5c2}" enabled="0" method="" siteId="{1faf88fe-a998-4c5b-93c9-210a11d9a5c2}" removed="1"/>
  <clbl:label id="{3253a20d-c735-4bfe-a8b7-3e6ab37f5f90}" enabled="0" method="" siteId="{3253a20d-c735-4bfe-a8b7-3e6ab37f5f90}" removed="1"/>
</clbl:labelList>
</file>

<file path=docProps/app.xml><?xml version="1.0" encoding="utf-8"?>
<Properties xmlns="http://schemas.openxmlformats.org/officeDocument/2006/extended-properties" xmlns:vt="http://schemas.openxmlformats.org/officeDocument/2006/docPropsVTypes">
  <Template>Normal</Template>
  <TotalTime>0</TotalTime>
  <Pages>20</Pages>
  <Words>3080</Words>
  <Characters>16389</Characters>
  <Application>Microsoft Office Word</Application>
  <DocSecurity>0</DocSecurity>
  <Lines>496</Lines>
  <Paragraphs>200</Paragraphs>
  <ScaleCrop>false</ScaleCrop>
  <HeadingPairs>
    <vt:vector size="2" baseType="variant">
      <vt:variant>
        <vt:lpstr>Title</vt:lpstr>
      </vt:variant>
      <vt:variant>
        <vt:i4>1</vt:i4>
      </vt:variant>
    </vt:vector>
  </HeadingPairs>
  <TitlesOfParts>
    <vt:vector size="1" baseType="lpstr">
      <vt:lpstr>Hythe to Folkestone Walk: Art and Nostalgia accessibility guide</vt:lpstr>
    </vt:vector>
  </TitlesOfParts>
  <Manager/>
  <Company/>
  <LinksUpToDate>false</LinksUpToDate>
  <CharactersWithSpaces>19269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Hythe to Folkestone Walk: Art and Nostalgia accessibility guide</dc:title>
  <dc:subject/>
  <dc:creator>Explore Kent</dc:creator>
  <cp:keywords/>
  <dc:description/>
  <cp:lastModifiedBy>Jenny Poole - GT ECE</cp:lastModifiedBy>
  <cp:revision>2</cp:revision>
  <dcterms:created xsi:type="dcterms:W3CDTF">2026-04-08T09:59:00Z</dcterms:created>
  <dcterms:modified xsi:type="dcterms:W3CDTF">2026-04-08T09:59:00Z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0x010100BFE5B593371DCA4CA49B93709EB944C7</vt:lpwstr>
  </property>
</Properties>
</file>